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3" r:id="rId2"/>
    <p:sldId id="306" r:id="rId3"/>
    <p:sldId id="307" r:id="rId4"/>
    <p:sldId id="309" r:id="rId5"/>
    <p:sldId id="310" r:id="rId6"/>
    <p:sldId id="311" r:id="rId7"/>
    <p:sldId id="312" r:id="rId8"/>
    <p:sldId id="313" r:id="rId9"/>
    <p:sldId id="315" r:id="rId10"/>
    <p:sldId id="319" r:id="rId11"/>
    <p:sldId id="316" r:id="rId12"/>
    <p:sldId id="317" r:id="rId13"/>
    <p:sldId id="314" r:id="rId14"/>
    <p:sldId id="318" r:id="rId15"/>
    <p:sldId id="321" r:id="rId16"/>
    <p:sldId id="327" r:id="rId17"/>
    <p:sldId id="328" r:id="rId18"/>
    <p:sldId id="320" r:id="rId19"/>
    <p:sldId id="322" r:id="rId20"/>
    <p:sldId id="329" r:id="rId21"/>
    <p:sldId id="326" r:id="rId22"/>
    <p:sldId id="323" r:id="rId23"/>
    <p:sldId id="330" r:id="rId24"/>
    <p:sldId id="324" r:id="rId25"/>
    <p:sldId id="32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05B"/>
    <a:srgbClr val="EEA410"/>
    <a:srgbClr val="FA0352"/>
    <a:srgbClr val="21B2C5"/>
    <a:srgbClr val="B1D124"/>
    <a:srgbClr val="15A474"/>
    <a:srgbClr val="262526"/>
    <a:srgbClr val="FA0053"/>
    <a:srgbClr val="FF006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0" autoAdjust="0"/>
    <p:restoredTop sz="88142" autoAdjust="0"/>
  </p:normalViewPr>
  <p:slideViewPr>
    <p:cSldViewPr>
      <p:cViewPr varScale="1">
        <p:scale>
          <a:sx n="60" d="100"/>
          <a:sy n="60" d="100"/>
        </p:scale>
        <p:origin x="-22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25A1F-74F7-BC43-B35F-88FE7F3EA8F9}" type="datetimeFigureOut">
              <a:rPr lang="en-US" smtClean="0"/>
              <a:t>04/03/18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B88B-9233-E541-9CB7-C21AE444D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3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C6D7A-4A1C-8F41-A9CD-4A1036FE27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 smtClean="0">
                <a:solidFill>
                  <a:srgbClr val="FFFFFF"/>
                </a:solidFill>
                <a:latin typeface="DINPro-Medium"/>
                <a:cs typeface="DINPro-Medium"/>
              </a:rPr>
              <a:t>Mapper OR custom factory logic on ::</a:t>
            </a:r>
            <a:r>
              <a:rPr lang="en-US" sz="1200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getInstance</a:t>
            </a:r>
            <a:r>
              <a:rPr lang="en-US" sz="1200" dirty="0" smtClean="0">
                <a:solidFill>
                  <a:srgbClr val="FFFFFF"/>
                </a:solidFill>
                <a:latin typeface="DINPro-Medium"/>
                <a:cs typeface="DINPro-Medium"/>
              </a:rPr>
              <a:t>() (i.e. mail system, formatter plugin defaulting to </a:t>
            </a:r>
            <a:r>
              <a:rPr lang="en-US" sz="1200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default_formatter</a:t>
            </a:r>
            <a:r>
              <a:rPr lang="en-US" sz="1200" dirty="0" smtClean="0">
                <a:solidFill>
                  <a:srgbClr val="FFFFFF"/>
                </a:solidFill>
                <a:latin typeface="DINPro-Medium"/>
                <a:cs typeface="DINPro-Medium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5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do that????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0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do that????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0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are dangerous</a:t>
            </a:r>
          </a:p>
          <a:p>
            <a:r>
              <a:rPr lang="en-US" dirty="0" smtClean="0"/>
              <a:t>Go</a:t>
            </a:r>
            <a:r>
              <a:rPr lang="en-US" baseline="0" dirty="0" smtClean="0"/>
              <a:t> home and check the code</a:t>
            </a:r>
          </a:p>
          <a:p>
            <a:r>
              <a:rPr lang="en-US" baseline="0" dirty="0" smtClean="0"/>
              <a:t>Open your project and start using Plugin API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session is about examples, but don’t threat this as a Stack Overflow bucket, you can copy and paste. Make it your 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Node/Content, Configuration, Menu items</a:t>
            </a:r>
          </a:p>
          <a:p>
            <a:endParaRPr lang="en-US" dirty="0" smtClean="0"/>
          </a:p>
          <a:p>
            <a:r>
              <a:rPr lang="en-US" dirty="0" smtClean="0"/>
              <a:t>Not </a:t>
            </a:r>
            <a:r>
              <a:rPr lang="mr-IN" dirty="0" smtClean="0"/>
              <a:t>–</a:t>
            </a:r>
            <a:r>
              <a:rPr lang="en-US" baseline="0" dirty="0" smtClean="0"/>
              <a:t> easily </a:t>
            </a:r>
            <a:r>
              <a:rPr lang="mr-IN" baseline="0" dirty="0" smtClean="0"/>
              <a:t>–</a:t>
            </a:r>
            <a:r>
              <a:rPr lang="en-US" baseline="0" dirty="0" smtClean="0"/>
              <a:t> reusable across projects</a:t>
            </a:r>
          </a:p>
          <a:p>
            <a:r>
              <a:rPr lang="en-GB" baseline="0" dirty="0" smtClean="0"/>
              <a:t>Not meant to be extendible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OO way. In D7 they were mainly hooks/</a:t>
            </a:r>
            <a:r>
              <a:rPr lang="en-US" dirty="0" err="1" smtClean="0"/>
              <a:t>hook_info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Organised</a:t>
            </a:r>
            <a:r>
              <a:rPr lang="en-US" dirty="0" smtClean="0"/>
              <a:t> Structure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Easily Reusable across projects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Extendible (no copy and paste)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2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do that????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2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PHP,</a:t>
            </a:r>
            <a:r>
              <a:rPr lang="en-US" baseline="0" dirty="0" smtClean="0"/>
              <a:t> 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B88B-9233-E541-9CB7-C21AE444D5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Relationship Id="rId9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15616" y="2348886"/>
            <a:ext cx="6840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MANIFESTO</a:t>
            </a:r>
            <a:endParaRPr lang="en-IE" sz="80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97716" y="3505851"/>
            <a:ext cx="5076560" cy="1669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239852" y="60212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0" dirty="0" smtClean="0">
                <a:solidFill>
                  <a:schemeClr val="bg1"/>
                </a:solidFill>
                <a:latin typeface="DINPro-Bold"/>
                <a:cs typeface="DINPro-Bold"/>
              </a:rPr>
              <a:t>FOR CHANGE</a:t>
            </a:r>
            <a:endParaRPr lang="en-IE" sz="2400" b="1" i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71"/>
            <a:ext cx="9144000" cy="6857465"/>
          </a:xfrm>
          <a:prstGeom prst="rect">
            <a:avLst/>
          </a:prstGeom>
        </p:spPr>
      </p:pic>
      <p:pic>
        <p:nvPicPr>
          <p:cNvPr id="6" name="Picture 5" descr="stroke 6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63888" y="3356992"/>
            <a:ext cx="792088" cy="14401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987824" y="296733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but most importantly…</a:t>
            </a:r>
            <a:endParaRPr lang="en-IE" sz="2400" dirty="0">
              <a:latin typeface="DINPro" pitchFamily="34" charset="0"/>
            </a:endParaRPr>
          </a:p>
        </p:txBody>
      </p:sp>
      <p:pic>
        <p:nvPicPr>
          <p:cNvPr id="13" name="Picture 12" descr="Manifesto_logo_M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79512" y="0"/>
            <a:ext cx="43924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F</a:t>
            </a:r>
            <a:r>
              <a:rPr lang="en-IE" sz="15000" b="1" i="0" spc="-10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OR</a:t>
            </a:r>
            <a:endParaRPr lang="en-IE" sz="15000" b="1" i="0" spc="-10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51520" y="1772816"/>
            <a:ext cx="76328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0" b="1" i="0" spc="-10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CHANGE</a:t>
            </a:r>
            <a:endParaRPr lang="en-IE" sz="15000" b="1" i="0" spc="-10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7" name="Picture 6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1988840"/>
            <a:ext cx="3240360" cy="216024"/>
          </a:xfrm>
          <a:prstGeom prst="rect">
            <a:avLst/>
          </a:prstGeom>
        </p:spPr>
      </p:pic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3789040"/>
            <a:ext cx="6696744" cy="21602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437112"/>
            <a:ext cx="5904656" cy="144016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DINPro"/>
                <a:cs typeface="DINPro"/>
              </a:defRPr>
            </a:lvl1pPr>
            <a:lvl2pPr>
              <a:defRPr sz="1600"/>
            </a:lvl2pPr>
          </a:lstStyle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There are organisations who are in a position</a:t>
            </a:r>
          </a:p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to bring about positive change in the world. </a:t>
            </a:r>
          </a:p>
          <a:p>
            <a:pPr lvl="0"/>
            <a:r>
              <a:rPr lang="en-IE" sz="2400" kern="1200" spc="-15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You’re one of them.</a:t>
            </a:r>
            <a:r>
              <a:rPr lang="en-IE" sz="2400" kern="1200" spc="-15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 </a:t>
            </a:r>
            <a:r>
              <a:rPr lang="en-IE" sz="2400" b="0" kern="1200" spc="-150" baseline="0" dirty="0" smtClean="0">
                <a:solidFill>
                  <a:schemeClr val="bg1"/>
                </a:solidFill>
                <a:latin typeface="DINPro-Bold" pitchFamily="34" charset="0"/>
                <a:ea typeface="+mn-ea"/>
                <a:cs typeface="+mn-cs"/>
              </a:rPr>
              <a:t>Let’s make it happen.</a:t>
            </a:r>
            <a:endParaRPr lang="en-IE" sz="2400" b="0" spc="-150" dirty="0">
              <a:solidFill>
                <a:schemeClr val="bg1"/>
              </a:solidFill>
              <a:latin typeface="DINPro-Bold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323651" y="1016744"/>
            <a:ext cx="3744416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23650" y="1603608"/>
            <a:ext cx="3744417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56176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203848" y="1988840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51520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6156176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203848" y="4077072"/>
            <a:ext cx="2736304" cy="1944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26" name="Picture 25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404664"/>
            <a:ext cx="4104456" cy="13681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4000" b="1" spc="-150">
                <a:latin typeface="DINPro-Bold" pitchFamily="34" charset="0"/>
              </a:defRPr>
            </a:lvl1pPr>
          </a:lstStyle>
          <a:p>
            <a:pPr lvl="0"/>
            <a:r>
              <a:rPr lang="en-US" dirty="0" smtClean="0"/>
              <a:t>YOU’RE ALREADY</a:t>
            </a:r>
          </a:p>
          <a:p>
            <a:pPr lvl="0"/>
            <a:r>
              <a:rPr lang="en-US" dirty="0" smtClean="0"/>
              <a:t>CHANGING LIVES</a:t>
            </a:r>
            <a:endParaRPr lang="en-I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288" y="2133600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95536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192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347864" y="4221088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347864" y="2132856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300192" y="2132856"/>
            <a:ext cx="2447925" cy="1655763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 userDrawn="1"/>
        </p:nvSpPr>
        <p:spPr>
          <a:xfrm>
            <a:off x="251520" y="404664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WHAT ARE YOU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51520" y="980728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MOST EXCITED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95536" y="980728"/>
            <a:ext cx="324036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pic>
        <p:nvPicPr>
          <p:cNvPr id="26" name="Picture 25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51520" y="1556792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ABOUT CHANGING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51520" y="213285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spc="-150" dirty="0" smtClean="0">
                <a:latin typeface="DINPro-Bold" pitchFamily="34" charset="0"/>
              </a:rPr>
              <a:t>WITH THIS PROJECT</a:t>
            </a:r>
            <a:endParaRPr lang="en-IE" sz="4000" b="1" spc="-150" dirty="0">
              <a:latin typeface="DINPro-Bold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23528" y="2132856"/>
            <a:ext cx="4032448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23528" y="2708920"/>
            <a:ext cx="4392488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395536" y="1556792"/>
            <a:ext cx="316800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pic>
        <p:nvPicPr>
          <p:cNvPr id="33" name="Picture 32" descr="vector.png"/>
          <p:cNvPicPr>
            <a:picLocks noChangeAspect="1"/>
          </p:cNvPicPr>
          <p:nvPr userDrawn="1"/>
        </p:nvPicPr>
        <p:blipFill>
          <a:blip r:embed="rId4" cstate="print"/>
          <a:srcRect l="69299" t="11884" b="10872"/>
          <a:stretch>
            <a:fillRect/>
          </a:stretch>
        </p:blipFill>
        <p:spPr>
          <a:xfrm>
            <a:off x="4788024" y="764704"/>
            <a:ext cx="2807296" cy="1872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504" y="2276872"/>
            <a:ext cx="2914324" cy="223224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14.png"/>
          <p:cNvPicPr>
            <a:picLocks noChangeAspect="1"/>
          </p:cNvPicPr>
          <p:nvPr userDrawn="1"/>
        </p:nvPicPr>
        <p:blipFill>
          <a:blip r:embed="rId2" cstate="print"/>
          <a:srcRect l="7018" t="5105"/>
          <a:stretch>
            <a:fillRect/>
          </a:stretch>
        </p:blipFill>
        <p:spPr>
          <a:xfrm>
            <a:off x="1547664" y="836712"/>
            <a:ext cx="7632848" cy="5616624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108520" y="2494012"/>
            <a:ext cx="2951610" cy="1943100"/>
          </a:xfrm>
          <a:prstGeom prst="rect">
            <a:avLst/>
          </a:prstGeom>
        </p:spPr>
        <p:txBody>
          <a:bodyPr/>
          <a:lstStyle>
            <a:lvl1pPr algn="ctr">
              <a:buNone/>
              <a:defRPr sz="3200">
                <a:solidFill>
                  <a:schemeClr val="bg1"/>
                </a:solidFill>
                <a:latin typeface="Verveine" pitchFamily="2" charset="0"/>
              </a:defRPr>
            </a:lvl1pPr>
          </a:lstStyle>
          <a:p>
            <a:pPr algn="ctr"/>
            <a:r>
              <a:rPr lang="en-IE" sz="3600" kern="1200" baseline="0" dirty="0" smtClean="0">
                <a:solidFill>
                  <a:schemeClr val="bg1"/>
                </a:solidFill>
                <a:latin typeface="Verveine" pitchFamily="2" charset="0"/>
                <a:ea typeface="+mn-ea"/>
                <a:cs typeface="+mn-cs"/>
              </a:rPr>
              <a:t>   MAKING THE HEADLINES IN  YOUR SECTOR?</a:t>
            </a:r>
            <a:endParaRPr lang="en-IE" sz="3600" dirty="0">
              <a:solidFill>
                <a:schemeClr val="bg1"/>
              </a:solidFill>
              <a:latin typeface="Verveine" pitchFamily="2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512" y="-81399"/>
            <a:ext cx="9288016" cy="6966783"/>
          </a:xfrm>
          <a:prstGeom prst="rect">
            <a:avLst/>
          </a:prstGeom>
        </p:spPr>
      </p:pic>
      <p:pic>
        <p:nvPicPr>
          <p:cNvPr id="4" name="Picture 3" descr="4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36512" y="-72008"/>
            <a:ext cx="9289032" cy="695739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283968" y="3212976"/>
            <a:ext cx="3672408" cy="2520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71600" y="3933056"/>
            <a:ext cx="3672408" cy="2520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23" name="Picture 22" descr="4ss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512" y="260648"/>
            <a:ext cx="4248472" cy="26642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95536" y="908728"/>
            <a:ext cx="288032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95536" y="1556800"/>
            <a:ext cx="2880320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95536" y="2132864"/>
            <a:ext cx="3024336" cy="72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2276921"/>
            <a:ext cx="3168352" cy="5040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1400">
                <a:latin typeface="DINPro-Medium" pitchFamily="34" charset="0"/>
              </a:defRPr>
            </a:lvl1pPr>
          </a:lstStyle>
          <a:p>
            <a:r>
              <a:rPr lang="en-IE" sz="1200" dirty="0" smtClean="0">
                <a:latin typeface="DINPro-Medium" pitchFamily="34" charset="0"/>
              </a:rPr>
              <a:t>UNICEF,</a:t>
            </a:r>
          </a:p>
          <a:p>
            <a:r>
              <a:rPr lang="en-IE" sz="1200" b="0" dirty="0" smtClean="0">
                <a:latin typeface="DINPro-Medium" pitchFamily="34" charset="0"/>
              </a:rPr>
              <a:t>Content and Audience Strategy</a:t>
            </a:r>
            <a:endParaRPr lang="en-IE" sz="1200" b="0" dirty="0">
              <a:latin typeface="DINPro-Medium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251942" y="332656"/>
            <a:ext cx="3671986" cy="180022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buNone/>
              <a:defRPr sz="4000" b="1" spc="-150">
                <a:latin typeface="DINPro-Bold" pitchFamily="34" charset="0"/>
              </a:defRPr>
            </a:lvl1pPr>
          </a:lstStyle>
          <a:p>
            <a:pPr lvl="0"/>
            <a:r>
              <a:rPr lang="en-US" dirty="0" smtClean="0"/>
              <a:t>CONNECTING</a:t>
            </a:r>
          </a:p>
          <a:p>
            <a:pPr lvl="0"/>
            <a:r>
              <a:rPr lang="en-US" dirty="0" smtClean="0"/>
              <a:t>UNICEF WITH</a:t>
            </a:r>
          </a:p>
          <a:p>
            <a:pPr lvl="0"/>
            <a:r>
              <a:rPr lang="en-US" dirty="0" smtClean="0"/>
              <a:t>ITS AUDIENCE</a:t>
            </a:r>
            <a:endParaRPr lang="en-I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14425" y="4077295"/>
            <a:ext cx="3385567" cy="22320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427538" y="3357563"/>
            <a:ext cx="3384550" cy="2232025"/>
          </a:xfrm>
          <a:prstGeom prst="rect">
            <a:avLst/>
          </a:prstGeom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4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95536" y="1484784"/>
            <a:ext cx="6192688" cy="14401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7344816" cy="2520280"/>
          </a:xfrm>
          <a:prstGeom prst="rect">
            <a:avLst/>
          </a:prstGeom>
        </p:spPr>
        <p:txBody>
          <a:bodyPr/>
          <a:lstStyle>
            <a:lvl1pPr algn="l" defTabSz="900000">
              <a:spcBef>
                <a:spcPts val="0"/>
              </a:spcBef>
              <a:spcAft>
                <a:spcPts val="0"/>
              </a:spcAft>
              <a:tabLst>
                <a:tab pos="0" algn="l"/>
                <a:tab pos="180000" algn="l"/>
              </a:tabLst>
              <a:defRPr sz="88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LARGE HEAD</a:t>
            </a:r>
            <a:br>
              <a:rPr lang="en-US" dirty="0" smtClean="0"/>
            </a:br>
            <a:r>
              <a:rPr lang="en-US" dirty="0" smtClean="0"/>
              <a:t>88PT BOLD</a:t>
            </a:r>
            <a:endParaRPr lang="en-I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95536" y="2780928"/>
            <a:ext cx="5184576" cy="14401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496" y="3284984"/>
            <a:ext cx="6912768" cy="2376264"/>
          </a:xfrm>
          <a:prstGeom prst="rect">
            <a:avLst/>
          </a:prstGeom>
        </p:spPr>
        <p:txBody>
          <a:bodyPr/>
          <a:lstStyle>
            <a:lvl1pPr>
              <a:buNone/>
              <a:defRPr lang="en-IE" sz="2400" b="0" dirty="0"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    To maximise income, influence and                                  effectiveness through a robust and flexible                         platform which enables us to engage and                            interact with donors, volunteers, campaigners                          and clients, in pursuit of our goal to                                                 end homelessness.</a:t>
            </a:r>
            <a:endParaRPr lang="en-IE" dirty="0"/>
          </a:p>
        </p:txBody>
      </p:sp>
      <p:pic>
        <p:nvPicPr>
          <p:cNvPr id="13" name="Picture 12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sp>
        <p:nvSpPr>
          <p:cNvPr id="4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23527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23527" y="17548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" name="Picture 6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108322" y="2060848"/>
            <a:ext cx="5472410" cy="3889375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DINPro" pitchFamily="34" charset="0"/>
              </a:defRPr>
            </a:lvl1pPr>
          </a:lstStyle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 </a:t>
            </a:r>
          </a:p>
          <a:p>
            <a:pPr lvl="0"/>
            <a:r>
              <a:rPr lang="en-US" dirty="0" smtClean="0"/>
              <a:t>    </a:t>
            </a:r>
          </a:p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  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ingulism</a:t>
            </a:r>
            <a:r>
              <a:rPr lang="en-US" dirty="0" smtClean="0"/>
              <a:t>  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  <a:endParaRPr lang="en-I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156176" y="0"/>
            <a:ext cx="2987824" cy="2276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156176" y="2276872"/>
            <a:ext cx="2987824" cy="2304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56176" y="4581128"/>
            <a:ext cx="2987824" cy="2276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372225" y="260350"/>
            <a:ext cx="2592388" cy="18002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372225" y="2492375"/>
            <a:ext cx="2592388" cy="1873250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300788" y="4724400"/>
            <a:ext cx="2663825" cy="1944688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14" name="Picture 13" descr="14.png"/>
          <p:cNvPicPr>
            <a:picLocks noChangeAspect="1"/>
          </p:cNvPicPr>
          <p:nvPr userDrawn="1"/>
        </p:nvPicPr>
        <p:blipFill>
          <a:blip r:embed="rId3" cstate="print"/>
          <a:srcRect l="15017" t="13322" r="3573" b="7507"/>
          <a:stretch>
            <a:fillRect/>
          </a:stretch>
        </p:blipFill>
        <p:spPr>
          <a:xfrm>
            <a:off x="3121277" y="2060848"/>
            <a:ext cx="6131242" cy="4464496"/>
          </a:xfrm>
          <a:prstGeom prst="rect">
            <a:avLst/>
          </a:prstGeom>
        </p:spPr>
      </p:pic>
      <p:pic>
        <p:nvPicPr>
          <p:cNvPr id="13" name="Picture 12" descr="18s.png"/>
          <p:cNvPicPr>
            <a:picLocks noChangeAspect="1"/>
          </p:cNvPicPr>
          <p:nvPr userDrawn="1"/>
        </p:nvPicPr>
        <p:blipFill>
          <a:blip r:embed="rId4" cstate="print"/>
          <a:srcRect l="35795" t="9532" r="14403" b="1961"/>
          <a:stretch>
            <a:fillRect/>
          </a:stretch>
        </p:blipFill>
        <p:spPr>
          <a:xfrm>
            <a:off x="2627784" y="3068960"/>
            <a:ext cx="1807955" cy="3672408"/>
          </a:xfrm>
          <a:prstGeom prst="rect">
            <a:avLst/>
          </a:prstGeom>
        </p:spPr>
      </p:pic>
      <p:pic>
        <p:nvPicPr>
          <p:cNvPr id="15" name="Picture 14" descr="stroke 7.png"/>
          <p:cNvPicPr>
            <a:picLocks noChangeAspect="1"/>
          </p:cNvPicPr>
          <p:nvPr userDrawn="1"/>
        </p:nvPicPr>
        <p:blipFill>
          <a:blip r:embed="rId5" cstate="print"/>
          <a:srcRect t="73416"/>
          <a:stretch>
            <a:fillRect/>
          </a:stretch>
        </p:blipFill>
        <p:spPr>
          <a:xfrm>
            <a:off x="1619672" y="4575456"/>
            <a:ext cx="1401698" cy="86976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95536" y="3356992"/>
            <a:ext cx="1944216" cy="12241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08104" y="1196753"/>
            <a:ext cx="2879725" cy="64807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None/>
              <a:defRPr sz="1800">
                <a:latin typeface="Verveine" pitchFamily="2" charset="0"/>
              </a:defRPr>
            </a:lvl1pPr>
          </a:lstStyle>
          <a:p>
            <a:pPr lvl="0"/>
            <a:r>
              <a:rPr lang="en-US" dirty="0" smtClean="0"/>
              <a:t>Creating a ‘hub’ website – </a:t>
            </a:r>
          </a:p>
          <a:p>
            <a:pPr lvl="0"/>
            <a:r>
              <a:rPr lang="en-US" dirty="0" smtClean="0"/>
              <a:t>Home to authentic, inspiring stories</a:t>
            </a:r>
            <a:endParaRPr lang="en-I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2565276"/>
            <a:ext cx="1584325" cy="6477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buNone/>
              <a:defRPr sz="1800">
                <a:latin typeface="Verveine" pitchFamily="2" charset="0"/>
              </a:defRPr>
            </a:lvl1pPr>
          </a:lstStyle>
          <a:p>
            <a:pPr lvl="0"/>
            <a:r>
              <a:rPr lang="en-US" dirty="0" smtClean="0"/>
              <a:t>A  user-</a:t>
            </a:r>
            <a:r>
              <a:rPr lang="en-US" dirty="0" err="1" smtClean="0"/>
              <a:t>centred</a:t>
            </a:r>
            <a:r>
              <a:rPr lang="en-US" dirty="0" smtClean="0"/>
              <a:t>, </a:t>
            </a:r>
          </a:p>
          <a:p>
            <a:pPr lvl="0"/>
            <a:r>
              <a:rPr lang="en-US" dirty="0" smtClean="0"/>
              <a:t>simple experience       </a:t>
            </a:r>
            <a:endParaRPr lang="en-IE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spc="-300">
                <a:latin typeface="DINPro-Bold" pitchFamily="34" charset="0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23527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3527" y="17548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23528" y="1031144"/>
            <a:ext cx="439248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" name="Picture 6" descr="a.png"/>
          <p:cNvPicPr>
            <a:picLocks noChangeAspect="1"/>
          </p:cNvPicPr>
          <p:nvPr userDrawn="1"/>
        </p:nvPicPr>
        <p:blipFill>
          <a:blip r:embed="rId3" cstate="print"/>
          <a:srcRect t="47765" r="80767"/>
          <a:stretch>
            <a:fillRect/>
          </a:stretch>
        </p:blipFill>
        <p:spPr>
          <a:xfrm>
            <a:off x="323528" y="3501008"/>
            <a:ext cx="1260383" cy="3356992"/>
          </a:xfrm>
          <a:prstGeom prst="rect">
            <a:avLst/>
          </a:prstGeom>
        </p:spPr>
      </p:pic>
      <p:pic>
        <p:nvPicPr>
          <p:cNvPr id="9" name="Picture 8" descr="c.png"/>
          <p:cNvPicPr>
            <a:picLocks noChangeAspect="1"/>
          </p:cNvPicPr>
          <p:nvPr userDrawn="1"/>
        </p:nvPicPr>
        <p:blipFill>
          <a:blip r:embed="rId4" cstate="print"/>
          <a:srcRect l="47206" t="47765"/>
          <a:stretch>
            <a:fillRect/>
          </a:stretch>
        </p:blipFill>
        <p:spPr>
          <a:xfrm>
            <a:off x="3959932" y="3501008"/>
            <a:ext cx="2988332" cy="3356992"/>
          </a:xfrm>
          <a:prstGeom prst="rect">
            <a:avLst/>
          </a:prstGeom>
        </p:spPr>
      </p:pic>
      <p:pic>
        <p:nvPicPr>
          <p:cNvPr id="12" name="Picture 11" descr="f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008019" y="2348880"/>
            <a:ext cx="2940245" cy="1224136"/>
          </a:xfrm>
          <a:prstGeom prst="rect">
            <a:avLst/>
          </a:prstGeom>
        </p:spPr>
      </p:pic>
      <p:pic>
        <p:nvPicPr>
          <p:cNvPr id="14" name="Picture 13" descr="h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47664" y="3517385"/>
            <a:ext cx="2448271" cy="3340615"/>
          </a:xfrm>
          <a:prstGeom prst="rect">
            <a:avLst/>
          </a:prstGeom>
        </p:spPr>
      </p:pic>
      <p:pic>
        <p:nvPicPr>
          <p:cNvPr id="13" name="Picture 12" descr="g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547664" y="2636912"/>
            <a:ext cx="2448272" cy="936104"/>
          </a:xfrm>
          <a:prstGeom prst="rect">
            <a:avLst/>
          </a:prstGeom>
        </p:spPr>
      </p:pic>
      <p:pic>
        <p:nvPicPr>
          <p:cNvPr id="15" name="Picture 14" descr="b.png"/>
          <p:cNvPicPr>
            <a:picLocks noChangeAspect="1"/>
          </p:cNvPicPr>
          <p:nvPr userDrawn="1"/>
        </p:nvPicPr>
        <p:blipFill>
          <a:blip r:embed="rId8" cstate="print"/>
          <a:srcRect t="47266" r="80767" b="41797"/>
          <a:stretch>
            <a:fillRect/>
          </a:stretch>
        </p:blipFill>
        <p:spPr>
          <a:xfrm>
            <a:off x="323528" y="3068960"/>
            <a:ext cx="1260383" cy="50405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95536" y="212356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latin typeface="DINPro" pitchFamily="34" charset="0"/>
              </a:rPr>
              <a:t>Kick off</a:t>
            </a:r>
            <a:endParaRPr lang="en-IE" sz="1600" dirty="0">
              <a:latin typeface="DINPro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691680" y="148478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and Design </a:t>
            </a:r>
            <a:endParaRPr lang="en-IE" sz="1600" dirty="0">
              <a:latin typeface="DINPro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4355976" y="1196752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latin typeface="DINPro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948264" y="1484784"/>
            <a:ext cx="1872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UAT and transition    to continuous improvement </a:t>
            </a:r>
            <a:endParaRPr lang="en-IE" sz="1600" dirty="0">
              <a:latin typeface="DINPro" pitchFamily="34" charset="0"/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99592" y="2492896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699792" y="2060848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7884368" y="2276872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5436096" y="1772816"/>
            <a:ext cx="0" cy="504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067944" y="3284984"/>
            <a:ext cx="504056" cy="252028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4067944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pic>
        <p:nvPicPr>
          <p:cNvPr id="45" name="Picture 44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644008" y="3284984"/>
            <a:ext cx="504056" cy="252028"/>
          </a:xfrm>
          <a:prstGeom prst="rect">
            <a:avLst/>
          </a:prstGeom>
        </p:spPr>
      </p:pic>
      <p:pic>
        <p:nvPicPr>
          <p:cNvPr id="46" name="Picture 45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220072" y="3284984"/>
            <a:ext cx="504056" cy="252028"/>
          </a:xfrm>
          <a:prstGeom prst="rect">
            <a:avLst/>
          </a:prstGeom>
        </p:spPr>
      </p:pic>
      <p:pic>
        <p:nvPicPr>
          <p:cNvPr id="47" name="Picture 46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796136" y="3284984"/>
            <a:ext cx="504056" cy="252028"/>
          </a:xfrm>
          <a:prstGeom prst="rect">
            <a:avLst/>
          </a:prstGeom>
        </p:spPr>
      </p:pic>
      <p:pic>
        <p:nvPicPr>
          <p:cNvPr id="48" name="Picture 47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372200" y="3284984"/>
            <a:ext cx="504056" cy="252028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4644008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5220072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5796136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6372200" y="3356992"/>
            <a:ext cx="5040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700" dirty="0" smtClean="0">
                <a:latin typeface="DINPro-Medium" pitchFamily="34" charset="0"/>
              </a:rPr>
              <a:t>Sprint 1</a:t>
            </a:r>
            <a:endParaRPr lang="en-IE" sz="700" dirty="0">
              <a:latin typeface="DINPro-Medium" pitchFamily="34" charset="0"/>
            </a:endParaRPr>
          </a:p>
        </p:txBody>
      </p:sp>
      <p:pic>
        <p:nvPicPr>
          <p:cNvPr id="53" name="Picture 52" descr="d.png"/>
          <p:cNvPicPr>
            <a:picLocks noChangeAspect="1"/>
          </p:cNvPicPr>
          <p:nvPr userDrawn="1"/>
        </p:nvPicPr>
        <p:blipFill>
          <a:blip r:embed="rId10" cstate="print"/>
          <a:srcRect l="79137" t="47622"/>
          <a:stretch>
            <a:fillRect/>
          </a:stretch>
        </p:blipFill>
        <p:spPr>
          <a:xfrm>
            <a:off x="6876256" y="3501008"/>
            <a:ext cx="1944216" cy="3356992"/>
          </a:xfrm>
          <a:prstGeom prst="rect">
            <a:avLst/>
          </a:prstGeom>
        </p:spPr>
      </p:pic>
      <p:pic>
        <p:nvPicPr>
          <p:cNvPr id="55" name="Picture 54" descr="e.png"/>
          <p:cNvPicPr>
            <a:picLocks noChangeAspect="1"/>
          </p:cNvPicPr>
          <p:nvPr userDrawn="1"/>
        </p:nvPicPr>
        <p:blipFill>
          <a:blip r:embed="rId11" cstate="print"/>
          <a:srcRect l="78350" t="39817" b="41272"/>
          <a:stretch>
            <a:fillRect/>
          </a:stretch>
        </p:blipFill>
        <p:spPr>
          <a:xfrm>
            <a:off x="6804248" y="2780928"/>
            <a:ext cx="2016224" cy="792088"/>
          </a:xfrm>
          <a:prstGeom prst="rect">
            <a:avLst/>
          </a:prstGeom>
        </p:spPr>
      </p:pic>
      <p:sp>
        <p:nvSpPr>
          <p:cNvPr id="60" name="TextBox 59"/>
          <p:cNvSpPr txBox="1"/>
          <p:nvPr userDrawn="1"/>
        </p:nvSpPr>
        <p:spPr>
          <a:xfrm>
            <a:off x="251520" y="332656"/>
            <a:ext cx="51845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600" b="1" spc="-300" dirty="0" smtClean="0">
                <a:latin typeface="DINPro-Bold" pitchFamily="34" charset="0"/>
              </a:rPr>
              <a:t>HIGH-LEVEL PLAN</a:t>
            </a:r>
            <a:endParaRPr lang="en-IE" sz="4600" b="1" spc="-300" dirty="0">
              <a:latin typeface="DINPro-Bold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395536" y="3717032"/>
            <a:ext cx="1008112" cy="8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Establish team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Establish team working practices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Agree schedule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1547664" y="3717032"/>
            <a:ext cx="2376264" cy="210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 prioritised requirements backlog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3" name="TextBox 62"/>
          <p:cNvSpPr txBox="1"/>
          <p:nvPr userDrawn="1"/>
        </p:nvSpPr>
        <p:spPr>
          <a:xfrm>
            <a:off x="4067944" y="3717032"/>
            <a:ext cx="2520280" cy="136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Testing and bug fix </a:t>
            </a:r>
            <a:endParaRPr lang="en-IE" sz="800" dirty="0">
              <a:latin typeface="DINPro" pitchFamily="34" charset="0"/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7020272" y="371703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8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Editorial handover </a:t>
            </a:r>
            <a:endParaRPr lang="en-IE" sz="800" dirty="0"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3995936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0" dirty="0" smtClean="0">
                <a:solidFill>
                  <a:schemeClr val="bg1"/>
                </a:solidFill>
                <a:latin typeface="DINPro-Bold"/>
                <a:cs typeface="DINPro-Bold"/>
              </a:rPr>
              <a:t>MANIFESTO</a:t>
            </a:r>
            <a:endParaRPr lang="en-IE" b="1" i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0" name="Picture 19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 flipV="1">
            <a:off x="4139948" y="6560929"/>
            <a:ext cx="1224140" cy="45719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324300" y="3140844"/>
            <a:ext cx="2375495" cy="432048"/>
          </a:xfrm>
          <a:prstGeom prst="rect">
            <a:avLst/>
          </a:prstGeom>
        </p:spPr>
        <p:txBody>
          <a:bodyPr/>
          <a:lstStyle>
            <a:lvl1pPr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Project name here </a:t>
            </a:r>
            <a:endParaRPr lang="en-IE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3644900"/>
            <a:ext cx="1799878" cy="432172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US" dirty="0" smtClean="0"/>
              <a:t>12th June 2016</a:t>
            </a:r>
            <a:endParaRPr lang="en-I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95536" y="1484784"/>
            <a:ext cx="6192688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6840760" cy="252028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8800" b="1" i="0" spc="-300">
                <a:solidFill>
                  <a:schemeClr val="bg1"/>
                </a:solidFill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LARGE HEAD</a:t>
            </a:r>
            <a:br>
              <a:rPr lang="en-US" dirty="0" smtClean="0"/>
            </a:br>
            <a:r>
              <a:rPr lang="en-US" dirty="0" smtClean="0"/>
              <a:t>88PT BOLD</a:t>
            </a:r>
            <a:endParaRPr lang="en-I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95536" y="2780928"/>
            <a:ext cx="5400600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6" name="Picture 5" descr="h.png"/>
          <p:cNvPicPr>
            <a:picLocks noChangeAspect="1"/>
          </p:cNvPicPr>
          <p:nvPr userDrawn="1"/>
        </p:nvPicPr>
        <p:blipFill>
          <a:blip r:embed="rId3" cstate="print">
            <a:lum bright="10000"/>
          </a:blip>
          <a:stretch>
            <a:fillRect/>
          </a:stretch>
        </p:blipFill>
        <p:spPr>
          <a:xfrm>
            <a:off x="1979712" y="2564904"/>
            <a:ext cx="3312368" cy="4293096"/>
          </a:xfrm>
          <a:prstGeom prst="rect">
            <a:avLst/>
          </a:prstGeom>
        </p:spPr>
      </p:pic>
      <p:pic>
        <p:nvPicPr>
          <p:cNvPr id="9" name="Picture 8" descr="j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79712" y="1058804"/>
            <a:ext cx="3312368" cy="1506100"/>
          </a:xfrm>
          <a:prstGeom prst="rect">
            <a:avLst/>
          </a:prstGeom>
        </p:spPr>
      </p:pic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5" cstate="print"/>
          <a:srcRect t="47266" r="80767" b="40430"/>
          <a:stretch>
            <a:fillRect/>
          </a:stretch>
        </p:blipFill>
        <p:spPr>
          <a:xfrm>
            <a:off x="323528" y="1775683"/>
            <a:ext cx="1728192" cy="888613"/>
          </a:xfrm>
          <a:prstGeom prst="rect">
            <a:avLst/>
          </a:prstGeom>
        </p:spPr>
      </p:pic>
      <p:pic>
        <p:nvPicPr>
          <p:cNvPr id="11" name="Picture 10" descr="k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292080" y="260648"/>
            <a:ext cx="4968551" cy="6597352"/>
          </a:xfrm>
          <a:prstGeom prst="rect">
            <a:avLst/>
          </a:prstGeom>
        </p:spPr>
      </p:pic>
      <p:pic>
        <p:nvPicPr>
          <p:cNvPr id="4" name="Picture 3" descr="a.png"/>
          <p:cNvPicPr>
            <a:picLocks noChangeAspect="1"/>
          </p:cNvPicPr>
          <p:nvPr userDrawn="1"/>
        </p:nvPicPr>
        <p:blipFill>
          <a:blip r:embed="rId7" cstate="print"/>
          <a:srcRect t="47765" r="80767"/>
          <a:stretch>
            <a:fillRect/>
          </a:stretch>
        </p:blipFill>
        <p:spPr>
          <a:xfrm>
            <a:off x="323528" y="2547663"/>
            <a:ext cx="1728192" cy="4310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123728" y="2708920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5536" y="2708920"/>
            <a:ext cx="1512168" cy="10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Establish team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Establish team working practices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Agree schedule </a:t>
            </a:r>
            <a:endParaRPr lang="en-IE" sz="1100" dirty="0">
              <a:latin typeface="DINPro-Medium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1560" y="213285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solidFill>
                  <a:schemeClr val="bg1"/>
                </a:solidFill>
                <a:latin typeface="DINPro-Medium" pitchFamily="34" charset="0"/>
              </a:rPr>
              <a:t>Kick off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55776" y="177281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36408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60232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508104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444208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452320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838842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396536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11" name="Picture 10" descr="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292080" y="260648"/>
            <a:ext cx="4968551" cy="6597352"/>
          </a:xfrm>
          <a:prstGeom prst="rect">
            <a:avLst/>
          </a:prstGeom>
        </p:spPr>
      </p:pic>
      <p:pic>
        <p:nvPicPr>
          <p:cNvPr id="4" name="Picture 3" descr="a.png"/>
          <p:cNvPicPr>
            <a:picLocks noChangeAspect="1"/>
          </p:cNvPicPr>
          <p:nvPr userDrawn="1"/>
        </p:nvPicPr>
        <p:blipFill>
          <a:blip r:embed="rId4" cstate="print">
            <a:lum bright="10000"/>
          </a:blip>
          <a:srcRect t="47765" r="80767"/>
          <a:stretch>
            <a:fillRect/>
          </a:stretch>
        </p:blipFill>
        <p:spPr>
          <a:xfrm>
            <a:off x="323528" y="2547663"/>
            <a:ext cx="1728192" cy="431033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95536" y="2708920"/>
            <a:ext cx="1512168" cy="107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Establish team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Establish team working practices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Agree schedule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36408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60232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508104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444208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452320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18" name="Picture 17" descr="h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979712" y="2564904"/>
            <a:ext cx="3312368" cy="4293096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838842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22" name="Picture 21" descr="g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979712" y="1196752"/>
            <a:ext cx="3312368" cy="140284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123728" y="2708920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chemeClr val="tx1"/>
              </a:solidFill>
              <a:latin typeface="DINPro-Medium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55776" y="177281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pic>
        <p:nvPicPr>
          <p:cNvPr id="10" name="Picture 9" descr="b.png"/>
          <p:cNvPicPr>
            <a:picLocks noChangeAspect="1"/>
          </p:cNvPicPr>
          <p:nvPr userDrawn="1"/>
        </p:nvPicPr>
        <p:blipFill>
          <a:blip r:embed="rId7" cstate="print">
            <a:lum bright="40000"/>
          </a:blip>
          <a:srcRect t="47266" r="80767" b="40430"/>
          <a:stretch>
            <a:fillRect/>
          </a:stretch>
        </p:blipFill>
        <p:spPr>
          <a:xfrm>
            <a:off x="323528" y="1772816"/>
            <a:ext cx="1728192" cy="88861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11560" y="213285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 smtClean="0">
                <a:solidFill>
                  <a:schemeClr val="bg1"/>
                </a:solidFill>
                <a:latin typeface="DINPro-Medium" pitchFamily="34" charset="0"/>
              </a:rPr>
              <a:t>Kick off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396536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4" name="Picture 3" descr="c.png"/>
          <p:cNvPicPr>
            <a:picLocks noChangeAspect="1"/>
          </p:cNvPicPr>
          <p:nvPr userDrawn="1"/>
        </p:nvPicPr>
        <p:blipFill>
          <a:blip r:embed="rId3" cstate="print"/>
          <a:srcRect l="47206" t="47765"/>
          <a:stretch>
            <a:fillRect/>
          </a:stretch>
        </p:blipFill>
        <p:spPr>
          <a:xfrm>
            <a:off x="2267744" y="2492896"/>
            <a:ext cx="4968552" cy="4365104"/>
          </a:xfrm>
          <a:prstGeom prst="rect">
            <a:avLst/>
          </a:prstGeom>
        </p:spPr>
      </p:pic>
      <p:pic>
        <p:nvPicPr>
          <p:cNvPr id="18" name="Picture 17" descr="d.png"/>
          <p:cNvPicPr>
            <a:picLocks noChangeAspect="1"/>
          </p:cNvPicPr>
          <p:nvPr userDrawn="1"/>
        </p:nvPicPr>
        <p:blipFill>
          <a:blip r:embed="rId4" cstate="print">
            <a:lum contrast="30000"/>
          </a:blip>
          <a:srcRect l="79137" t="47622"/>
          <a:stretch>
            <a:fillRect/>
          </a:stretch>
        </p:blipFill>
        <p:spPr>
          <a:xfrm>
            <a:off x="7199784" y="2492896"/>
            <a:ext cx="1944216" cy="4293096"/>
          </a:xfrm>
          <a:prstGeom prst="rect">
            <a:avLst/>
          </a:prstGeom>
        </p:spPr>
      </p:pic>
      <p:pic>
        <p:nvPicPr>
          <p:cNvPr id="19" name="Picture 18" descr="e.png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lum contrast="20000"/>
          </a:blip>
          <a:srcRect l="78350" t="39817" b="41272"/>
          <a:stretch>
            <a:fillRect/>
          </a:stretch>
        </p:blipFill>
        <p:spPr>
          <a:xfrm>
            <a:off x="7127776" y="1484784"/>
            <a:ext cx="2016224" cy="1080120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7236296" y="2703835"/>
            <a:ext cx="19077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Editorial handover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42" name="Picture 41" descr="h.png"/>
          <p:cNvPicPr>
            <a:picLocks noChangeAspect="1"/>
          </p:cNvPicPr>
          <p:nvPr userDrawn="1"/>
        </p:nvPicPr>
        <p:blipFill>
          <a:blip r:embed="rId6" cstate="print">
            <a:lum bright="10000"/>
          </a:blip>
          <a:stretch>
            <a:fillRect/>
          </a:stretch>
        </p:blipFill>
        <p:spPr>
          <a:xfrm>
            <a:off x="-972616" y="2564904"/>
            <a:ext cx="3312368" cy="4293096"/>
          </a:xfrm>
          <a:prstGeom prst="rect">
            <a:avLst/>
          </a:prstGeom>
        </p:spPr>
      </p:pic>
      <p:pic>
        <p:nvPicPr>
          <p:cNvPr id="43" name="Picture 42" descr="j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-954868" y="1196752"/>
            <a:ext cx="3312368" cy="1368152"/>
          </a:xfrm>
          <a:prstGeom prst="rect">
            <a:avLst/>
          </a:prstGeom>
        </p:spPr>
      </p:pic>
      <p:sp>
        <p:nvSpPr>
          <p:cNvPr id="44" name="TextBox 43"/>
          <p:cNvSpPr txBox="1"/>
          <p:nvPr userDrawn="1"/>
        </p:nvSpPr>
        <p:spPr>
          <a:xfrm>
            <a:off x="-882860" y="2703835"/>
            <a:ext cx="3168352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" pitchFamily="34" charset="0"/>
                <a:ea typeface="+mn-ea"/>
                <a:cs typeface="+mn-cs"/>
              </a:rPr>
              <a:t> </a:t>
            </a: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A product vision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Immersion in data, insight, sector analysis, research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Digital persona immersion, design sketches,   user journeys and user story writing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 directions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Designs for key mobile and desktop views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Technical design, proof of concept work,   prototyping and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Initial user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 prioritised requirements backlog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-378804" y="1836113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Discovery, Strategy,  </a:t>
            </a:r>
          </a:p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-Medium" pitchFamily="34" charset="0"/>
                <a:ea typeface="+mn-ea"/>
                <a:cs typeface="+mn-cs"/>
              </a:rPr>
              <a:t>and Design </a:t>
            </a:r>
            <a:endParaRPr lang="en-IE" sz="1600" dirty="0">
              <a:solidFill>
                <a:schemeClr val="bg1"/>
              </a:solidFill>
              <a:latin typeface="DINPro-Medium" pitchFamily="34" charset="0"/>
            </a:endParaRPr>
          </a:p>
        </p:txBody>
      </p:sp>
      <p:pic>
        <p:nvPicPr>
          <p:cNvPr id="46" name="Picture 45" descr="f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2339752" y="188640"/>
            <a:ext cx="4896544" cy="2376264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2483768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chemeClr val="tx1"/>
              </a:solidFill>
              <a:latin typeface="DINPro-Medium" pitchFamily="34" charset="0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3635896" y="112474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59" name="Picture 58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2411760" y="2024844"/>
            <a:ext cx="864096" cy="468052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7308304" y="1872407"/>
            <a:ext cx="172819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UAT &amp; transition</a:t>
            </a:r>
          </a:p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to continuous</a:t>
            </a:r>
          </a:p>
          <a:p>
            <a:pPr algn="ctr"/>
            <a:r>
              <a:rPr lang="en-IE" sz="13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improvement </a:t>
            </a:r>
            <a:endParaRPr lang="en-IE" sz="1300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89" name="Picture 88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3383868" y="2024844"/>
            <a:ext cx="864096" cy="468052"/>
          </a:xfrm>
          <a:prstGeom prst="rect">
            <a:avLst/>
          </a:prstGeom>
        </p:spPr>
      </p:pic>
      <p:pic>
        <p:nvPicPr>
          <p:cNvPr id="91" name="Picture 90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355976" y="2024844"/>
            <a:ext cx="864096" cy="468052"/>
          </a:xfrm>
          <a:prstGeom prst="rect">
            <a:avLst/>
          </a:prstGeom>
        </p:spPr>
      </p:pic>
      <p:pic>
        <p:nvPicPr>
          <p:cNvPr id="92" name="Picture 91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300192" y="2024844"/>
            <a:ext cx="864096" cy="468052"/>
          </a:xfrm>
          <a:prstGeom prst="rect">
            <a:avLst/>
          </a:prstGeom>
        </p:spPr>
      </p:pic>
      <p:pic>
        <p:nvPicPr>
          <p:cNvPr id="93" name="Picture 92" descr="i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328084" y="2024844"/>
            <a:ext cx="864096" cy="468052"/>
          </a:xfrm>
          <a:prstGeom prst="rect">
            <a:avLst/>
          </a:prstGeom>
        </p:spPr>
      </p:pic>
      <p:sp>
        <p:nvSpPr>
          <p:cNvPr id="94" name="TextBox 93"/>
          <p:cNvSpPr txBox="1"/>
          <p:nvPr userDrawn="1"/>
        </p:nvSpPr>
        <p:spPr>
          <a:xfrm>
            <a:off x="2519772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5" name="TextBox 94"/>
          <p:cNvSpPr txBox="1"/>
          <p:nvPr userDrawn="1"/>
        </p:nvSpPr>
        <p:spPr>
          <a:xfrm>
            <a:off x="3491880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6" name="TextBox 95"/>
          <p:cNvSpPr txBox="1"/>
          <p:nvPr userDrawn="1"/>
        </p:nvSpPr>
        <p:spPr>
          <a:xfrm>
            <a:off x="4427984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7" name="TextBox 96"/>
          <p:cNvSpPr txBox="1"/>
          <p:nvPr userDrawn="1"/>
        </p:nvSpPr>
        <p:spPr>
          <a:xfrm>
            <a:off x="5436096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  <p:sp>
        <p:nvSpPr>
          <p:cNvPr id="98" name="TextBox 97"/>
          <p:cNvSpPr txBox="1"/>
          <p:nvPr userDrawn="1"/>
        </p:nvSpPr>
        <p:spPr>
          <a:xfrm>
            <a:off x="6444208" y="218976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>
                <a:latin typeface="DINPro-Medium" pitchFamily="34" charset="0"/>
              </a:rPr>
              <a:t>Sprint 1</a:t>
            </a:r>
            <a:endParaRPr lang="en-IE" sz="1000" dirty="0">
              <a:latin typeface="DINPro-Medium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25" name="Picture 24" descr="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36512" y="260648"/>
            <a:ext cx="4968551" cy="6597352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179512" y="2708920"/>
            <a:ext cx="33843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Responsive template and theme build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In sprint design, UX and requirements definition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Data and content migration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Content production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Analytics design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System documentation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rgbClr val="B2B2B2"/>
                </a:solidFill>
                <a:latin typeface="DINPro-Medium" pitchFamily="34" charset="0"/>
                <a:ea typeface="+mn-ea"/>
                <a:cs typeface="+mn-cs"/>
              </a:rPr>
              <a:t> Testing and bug fix </a:t>
            </a:r>
            <a:endParaRPr lang="en-IE" sz="11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331640" y="98072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Development, Content Production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79512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15616" y="2292841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2123728" y="2292841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4067944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3131840" y="2276872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 smtClean="0">
                <a:solidFill>
                  <a:srgbClr val="B2B2B2"/>
                </a:solidFill>
                <a:latin typeface="DINPro-Medium" pitchFamily="34" charset="0"/>
              </a:rPr>
              <a:t>Sprint 1</a:t>
            </a:r>
            <a:endParaRPr lang="en-IE" sz="800" dirty="0">
              <a:solidFill>
                <a:srgbClr val="B2B2B2"/>
              </a:solidFill>
              <a:latin typeface="DINPro-Medium" pitchFamily="34" charset="0"/>
            </a:endParaRPr>
          </a:p>
        </p:txBody>
      </p:sp>
      <p:pic>
        <p:nvPicPr>
          <p:cNvPr id="40" name="Picture 39" descr="d.png"/>
          <p:cNvPicPr>
            <a:picLocks noChangeAspect="1"/>
          </p:cNvPicPr>
          <p:nvPr userDrawn="1"/>
        </p:nvPicPr>
        <p:blipFill>
          <a:blip r:embed="rId4" cstate="print"/>
          <a:srcRect l="79137" t="47622"/>
          <a:stretch>
            <a:fillRect/>
          </a:stretch>
        </p:blipFill>
        <p:spPr>
          <a:xfrm>
            <a:off x="4860032" y="2492896"/>
            <a:ext cx="2304256" cy="4365104"/>
          </a:xfrm>
          <a:prstGeom prst="rect">
            <a:avLst/>
          </a:prstGeom>
        </p:spPr>
      </p:pic>
      <p:pic>
        <p:nvPicPr>
          <p:cNvPr id="41" name="Picture 40" descr="e.png"/>
          <p:cNvPicPr>
            <a:picLocks noChangeAspect="1"/>
          </p:cNvPicPr>
          <p:nvPr userDrawn="1"/>
        </p:nvPicPr>
        <p:blipFill>
          <a:blip r:embed="rId5" cstate="print"/>
          <a:srcRect l="78350" t="39817" b="41272"/>
          <a:stretch>
            <a:fillRect/>
          </a:stretch>
        </p:blipFill>
        <p:spPr>
          <a:xfrm>
            <a:off x="4788024" y="1340768"/>
            <a:ext cx="2376264" cy="1224136"/>
          </a:xfrm>
          <a:prstGeom prst="rect">
            <a:avLst/>
          </a:prstGeom>
        </p:spPr>
      </p:pic>
      <p:sp>
        <p:nvSpPr>
          <p:cNvPr id="49" name="TextBox 48"/>
          <p:cNvSpPr txBox="1"/>
          <p:nvPr userDrawn="1"/>
        </p:nvSpPr>
        <p:spPr>
          <a:xfrm>
            <a:off x="5076056" y="2708920"/>
            <a:ext cx="201622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User Acceptance Testing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Technical handover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E" sz="1100" kern="1200" baseline="0" dirty="0" smtClean="0">
                <a:solidFill>
                  <a:schemeClr val="tx1"/>
                </a:solidFill>
                <a:latin typeface="DINPro-Medium" pitchFamily="34" charset="0"/>
                <a:ea typeface="+mn-ea"/>
                <a:cs typeface="+mn-cs"/>
              </a:rPr>
              <a:t> Editorial handover </a:t>
            </a:r>
            <a:endParaRPr lang="en-IE" sz="1100" dirty="0">
              <a:latin typeface="DINPro-Medium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5148064" y="1754232"/>
            <a:ext cx="17281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UAT &amp; transition</a:t>
            </a:r>
          </a:p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to continuous</a:t>
            </a:r>
          </a:p>
          <a:p>
            <a:pPr algn="ctr"/>
            <a:r>
              <a:rPr lang="en-IE" sz="14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 improvement </a:t>
            </a:r>
            <a:endParaRPr lang="en-IE" sz="1400" dirty="0">
              <a:solidFill>
                <a:schemeClr val="bg1"/>
              </a:solidFill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5936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chemeClr val="bg1"/>
                </a:solidFill>
                <a:latin typeface="DINPro-Bold" pitchFamily="34" charset="0"/>
              </a:rPr>
              <a:t>MANIFESTO</a:t>
            </a:r>
            <a:endParaRPr lang="en-IE" b="1" dirty="0">
              <a:solidFill>
                <a:schemeClr val="bg1"/>
              </a:solidFill>
              <a:latin typeface="DINPro-Bold" pitchFamily="34" charset="0"/>
            </a:endParaRPr>
          </a:p>
        </p:txBody>
      </p:sp>
      <p:pic>
        <p:nvPicPr>
          <p:cNvPr id="4" name="Picture 3" descr="strok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 flipV="1">
            <a:off x="4139948" y="6560929"/>
            <a:ext cx="1224140" cy="4571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4321" y="1412792"/>
            <a:ext cx="2520280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         </a:t>
            </a:r>
            <a:endParaRPr lang="en-I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34321" y="2636928"/>
            <a:ext cx="367240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0305" y="260648"/>
            <a:ext cx="5400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LET’S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CHANGE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THINGS </a:t>
            </a:r>
          </a:p>
          <a:p>
            <a:pPr>
              <a:lnSpc>
                <a:spcPct val="100000"/>
              </a:lnSpc>
            </a:pPr>
            <a:r>
              <a:rPr lang="en-IE" sz="8000" b="1" spc="-300" dirty="0" smtClean="0">
                <a:solidFill>
                  <a:schemeClr val="bg1"/>
                </a:solidFill>
                <a:latin typeface="DINPro-Bold" pitchFamily="34" charset="0"/>
              </a:rPr>
              <a:t>TOGETHER</a:t>
            </a:r>
            <a:endParaRPr lang="en-IE" sz="8000" b="1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34321" y="3861048"/>
            <a:ext cx="331236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34321" y="5085184"/>
            <a:ext cx="4752528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solidFill>
                  <a:schemeClr val="tx1"/>
                </a:solidFill>
              </a:rPr>
              <a:t>         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796136" y="4100879"/>
            <a:ext cx="2664296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endParaRPr lang="en-IE" sz="1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manifesto.co.uk</a:t>
            </a: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@</a:t>
            </a: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ManifestoLondon</a:t>
            </a:r>
          </a:p>
          <a:p>
            <a:pPr>
              <a:lnSpc>
                <a:spcPct val="100000"/>
              </a:lnSpc>
              <a:buSzPct val="130000"/>
              <a:buFontTx/>
              <a:buNone/>
            </a:pP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hello</a:t>
            </a:r>
            <a:r>
              <a:rPr lang="en-IE" sz="1800" b="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IE" sz="1800" b="1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manifesto.co.uk</a:t>
            </a:r>
            <a:endParaRPr lang="en-IE" dirty="0">
              <a:solidFill>
                <a:schemeClr val="bg1"/>
              </a:solidFill>
              <a:latin typeface="DINPro" pitchFamily="34" charset="0"/>
            </a:endParaRPr>
          </a:p>
        </p:txBody>
      </p:sp>
      <p:pic>
        <p:nvPicPr>
          <p:cNvPr id="15" name="Picture 14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3019" y="4532927"/>
            <a:ext cx="133117" cy="144000"/>
          </a:xfrm>
          <a:prstGeom prst="rect">
            <a:avLst/>
          </a:prstGeom>
        </p:spPr>
      </p:pic>
      <p:pic>
        <p:nvPicPr>
          <p:cNvPr id="16" name="Picture 15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2913" y="4784955"/>
            <a:ext cx="133117" cy="144000"/>
          </a:xfrm>
          <a:prstGeom prst="rect">
            <a:avLst/>
          </a:prstGeom>
        </p:spPr>
      </p:pic>
      <p:pic>
        <p:nvPicPr>
          <p:cNvPr id="17" name="Picture 16" descr="stroke 5.png"/>
          <p:cNvPicPr>
            <a:picLocks noChangeAspect="1"/>
          </p:cNvPicPr>
          <p:nvPr userDrawn="1"/>
        </p:nvPicPr>
        <p:blipFill>
          <a:blip r:embed="rId3" cstate="print">
            <a:lum contrast="-30000"/>
          </a:blip>
          <a:srcRect t="29822" r="34198" b="28141"/>
          <a:stretch>
            <a:fillRect/>
          </a:stretch>
        </p:blipFill>
        <p:spPr>
          <a:xfrm>
            <a:off x="5662966" y="5036983"/>
            <a:ext cx="133117" cy="1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35"/>
            <a:ext cx="9144000" cy="6857465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251520" y="476672"/>
            <a:ext cx="6912768" cy="648072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DINPro" pitchFamily="34" charset="0"/>
              </a:defRPr>
            </a:lvl1pPr>
          </a:lstStyle>
          <a:p>
            <a:r>
              <a:rPr lang="en-IE" dirty="0" smtClean="0"/>
              <a:t>Lowercase header text to go here</a:t>
            </a:r>
            <a:endParaRPr lang="en-IE" dirty="0"/>
          </a:p>
        </p:txBody>
      </p:sp>
      <p:pic>
        <p:nvPicPr>
          <p:cNvPr id="6" name="Picture 5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827584" y="2492896"/>
            <a:ext cx="2262840" cy="2232248"/>
          </a:xfrm>
          <a:prstGeom prst="rect">
            <a:avLst/>
          </a:prstGeom>
        </p:spPr>
      </p:pic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82758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  <p:pic>
        <p:nvPicPr>
          <p:cNvPr id="12" name="Picture 11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3347864" y="2492896"/>
            <a:ext cx="2262840" cy="2232248"/>
          </a:xfrm>
          <a:prstGeom prst="rect">
            <a:avLst/>
          </a:prstGeom>
        </p:spPr>
      </p:pic>
      <p:pic>
        <p:nvPicPr>
          <p:cNvPr id="14" name="Picture 13" descr="Manifesto Circles.png"/>
          <p:cNvPicPr>
            <a:picLocks noChangeAspect="1"/>
          </p:cNvPicPr>
          <p:nvPr userDrawn="1"/>
        </p:nvPicPr>
        <p:blipFill>
          <a:blip r:embed="rId4" cstate="print"/>
          <a:srcRect l="16890" r="36992"/>
          <a:stretch>
            <a:fillRect/>
          </a:stretch>
        </p:blipFill>
        <p:spPr>
          <a:xfrm>
            <a:off x="5868144" y="2492896"/>
            <a:ext cx="2262840" cy="2232248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34786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868144" y="3140968"/>
            <a:ext cx="2232248" cy="93610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DINPro" pitchFamily="34" charset="0"/>
              </a:defRPr>
            </a:lvl1pPr>
          </a:lstStyle>
          <a:p>
            <a:pPr lvl="0"/>
            <a:r>
              <a:rPr lang="en-IE" dirty="0" smtClean="0"/>
              <a:t>Body text to go in</a:t>
            </a:r>
          </a:p>
          <a:p>
            <a:pPr lvl="0"/>
            <a:r>
              <a:rPr lang="en-IE" dirty="0" smtClean="0"/>
              <a:t>here </a:t>
            </a:r>
            <a:r>
              <a:rPr lang="en-IE" dirty="0" err="1" smtClean="0"/>
              <a:t>lorem</a:t>
            </a:r>
            <a:r>
              <a:rPr lang="en-IE" dirty="0" smtClean="0"/>
              <a:t> </a:t>
            </a:r>
            <a:r>
              <a:rPr lang="en-IE" dirty="0" err="1" smtClean="0"/>
              <a:t>ipsum</a:t>
            </a:r>
            <a:endParaRPr lang="en-IE" dirty="0" smtClean="0"/>
          </a:p>
          <a:p>
            <a:pPr lvl="0"/>
            <a:r>
              <a:rPr lang="en-IE" dirty="0" err="1" smtClean="0"/>
              <a:t>dolores</a:t>
            </a:r>
            <a:r>
              <a:rPr lang="en-IE" dirty="0" smtClean="0"/>
              <a:t> more here</a:t>
            </a:r>
            <a:endParaRPr lang="en-I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465"/>
          </a:xfrm>
          <a:prstGeom prst="rect">
            <a:avLst/>
          </a:prstGeom>
        </p:spPr>
      </p:pic>
      <p:pic>
        <p:nvPicPr>
          <p:cNvPr id="4" name="Picture 3" descr="Manifesto_logo_M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67"/>
            <a:ext cx="9144000" cy="68577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80528" y="-27381"/>
            <a:ext cx="9756576" cy="6912767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80527" y="-27384"/>
            <a:ext cx="9793088" cy="69088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475656" y="2492896"/>
            <a:ext cx="669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  <a:p>
            <a:pPr algn="ctr"/>
            <a:r>
              <a:rPr lang="en-IE" sz="2400" dirty="0">
                <a:solidFill>
                  <a:schemeClr val="bg1"/>
                </a:solidFill>
                <a:latin typeface="DINPro" pitchFamily="34" charset="0"/>
              </a:rPr>
              <a:t>We’re an agency of creatives and technologists who collaborate with exceptional organisations </a:t>
            </a:r>
            <a:r>
              <a:rPr lang="en-IE" sz="2400" dirty="0" smtClean="0">
                <a:solidFill>
                  <a:schemeClr val="bg1"/>
                </a:solidFill>
                <a:latin typeface="DINPro" pitchFamily="34" charset="0"/>
              </a:rPr>
              <a:t>    to </a:t>
            </a:r>
            <a:r>
              <a:rPr lang="en-IE" sz="2400" dirty="0">
                <a:solidFill>
                  <a:schemeClr val="bg1"/>
                </a:solidFill>
                <a:latin typeface="DINPro" pitchFamily="34" charset="0"/>
              </a:rPr>
              <a:t>change things for the better.</a:t>
            </a:r>
          </a:p>
        </p:txBody>
      </p:sp>
      <p:pic>
        <p:nvPicPr>
          <p:cNvPr id="10" name="Picture 9" descr="stroke 2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131845" y="3896853"/>
            <a:ext cx="1944215" cy="108215"/>
          </a:xfrm>
          <a:prstGeom prst="rect">
            <a:avLst/>
          </a:prstGeom>
        </p:spPr>
      </p:pic>
      <p:pic>
        <p:nvPicPr>
          <p:cNvPr id="14" name="Picture 13" descr="Logo 2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462560" y="6309321"/>
            <a:ext cx="181448" cy="2880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411760" y="299695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smtClean="0">
                <a:latin typeface="DINPro" pitchFamily="34" charset="0"/>
              </a:rPr>
              <a:t>So, what do we stand for?</a:t>
            </a:r>
            <a:endParaRPr lang="en-IE" sz="2400" dirty="0">
              <a:latin typeface="DINPro" pitchFamily="34" charset="0"/>
            </a:endParaRPr>
          </a:p>
        </p:txBody>
      </p:sp>
      <p:pic>
        <p:nvPicPr>
          <p:cNvPr id="14" name="Picture 13" descr="stroke 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rot="21412564">
            <a:off x="4859957" y="3430921"/>
            <a:ext cx="1441985" cy="99447"/>
          </a:xfrm>
          <a:prstGeom prst="rect">
            <a:avLst/>
          </a:prstGeom>
        </p:spPr>
      </p:pic>
      <p:pic>
        <p:nvPicPr>
          <p:cNvPr id="16" name="Picture 15" descr="Manifesto_logo_M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11" name="Picture 10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251520" y="28445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b="1" i="0" u="none" kern="2000" cap="small" spc="-400" baseline="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7" name="Picture 26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251520" y="1292566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COL</a:t>
            </a:r>
            <a:r>
              <a:rPr lang="en-IE" sz="7200" b="1" i="0" spc="0" dirty="0" smtClean="0">
                <a:solidFill>
                  <a:schemeClr val="bg1"/>
                </a:solidFill>
                <a:latin typeface="DINPro-Bold"/>
                <a:cs typeface="DINPro-Bold"/>
              </a:rPr>
              <a:t>LA</a:t>
            </a:r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BORATION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29" name="Picture 28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6624736" cy="144017"/>
          </a:xfrm>
          <a:prstGeom prst="rect">
            <a:avLst/>
          </a:prstGeom>
        </p:spPr>
      </p:pic>
      <p:sp>
        <p:nvSpPr>
          <p:cNvPr id="30" name="TextBox 29"/>
          <p:cNvSpPr txBox="1"/>
          <p:nvPr userDrawn="1"/>
        </p:nvSpPr>
        <p:spPr>
          <a:xfrm>
            <a:off x="323528" y="2852940"/>
            <a:ext cx="7560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An agency built on agile foundations.</a:t>
            </a:r>
          </a:p>
          <a:p>
            <a:r>
              <a:rPr lang="en-IE" sz="2200" kern="1200" baseline="0" dirty="0" smtClean="0">
                <a:solidFill>
                  <a:schemeClr val="bg1"/>
                </a:solidFill>
                <a:latin typeface="DINPro" pitchFamily="34" charset="0"/>
                <a:ea typeface="+mn-ea"/>
                <a:cs typeface="+mn-cs"/>
              </a:rPr>
              <a:t>We’ll work together with you to deliver on our shared vision.</a:t>
            </a:r>
            <a:endParaRPr lang="en-IE" sz="2200" dirty="0">
              <a:solidFill>
                <a:schemeClr val="bg1"/>
              </a:solidFill>
              <a:latin typeface="DINPro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7" name="Picture 6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51520" y="28445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  <p:pic>
        <p:nvPicPr>
          <p:cNvPr id="9" name="Picture 8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1520" y="1292566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INNOVATION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11" name="Picture 10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4752528" cy="14401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23529" y="2852940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We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see project challenges as an opportunity to innovate. </a:t>
            </a:r>
          </a:p>
          <a:p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We’ll work in partnership with you to deliver big impact solutions.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6" name="Picture 5" descr="stroke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073303" y="5949285"/>
            <a:ext cx="786733" cy="524655"/>
          </a:xfrm>
          <a:prstGeom prst="rect">
            <a:avLst/>
          </a:prstGeom>
        </p:spPr>
      </p:pic>
      <p:pic>
        <p:nvPicPr>
          <p:cNvPr id="8" name="Picture 7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1340763"/>
            <a:ext cx="1584176" cy="14401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51520" y="129256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spc="-300" dirty="0" smtClean="0">
                <a:solidFill>
                  <a:schemeClr val="bg1"/>
                </a:solidFill>
                <a:latin typeface="DINPro-Bold"/>
                <a:cs typeface="DINPro-Bold"/>
              </a:rPr>
              <a:t>EXCELLENCE</a:t>
            </a:r>
            <a:endParaRPr lang="en-IE" sz="7200" b="1" i="0" spc="-3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pic>
        <p:nvPicPr>
          <p:cNvPr id="10" name="Picture 9" descr="strok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95536" y="2348879"/>
            <a:ext cx="5184576" cy="14401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23528" y="2852940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We’ll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deliver a website that’s talked about, </a:t>
            </a:r>
            <a:endParaRPr lang="en-IE" sz="2200" dirty="0" smtClean="0">
              <a:solidFill>
                <a:schemeClr val="bg1"/>
              </a:solidFill>
              <a:latin typeface="DINPro" pitchFamily="34" charset="0"/>
            </a:endParaRPr>
          </a:p>
          <a:p>
            <a:r>
              <a:rPr lang="en-IE" sz="2200" dirty="0" smtClean="0">
                <a:solidFill>
                  <a:schemeClr val="bg1"/>
                </a:solidFill>
                <a:latin typeface="DINPro" pitchFamily="34" charset="0"/>
              </a:rPr>
              <a:t>shared </a:t>
            </a:r>
            <a:r>
              <a:rPr lang="en-IE" sz="2200" dirty="0">
                <a:solidFill>
                  <a:schemeClr val="bg1"/>
                </a:solidFill>
                <a:latin typeface="DINPro" pitchFamily="34" charset="0"/>
              </a:rPr>
              <a:t>and celebrated.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520" y="28445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b="1" i="0" u="none" kern="2000" cap="small" spc="-400" baseline="0" dirty="0" smtClean="0">
                <a:solidFill>
                  <a:schemeClr val="bg1"/>
                </a:solidFill>
                <a:latin typeface="DINPro-Bold"/>
                <a:cs typeface="DINPro-Bold"/>
              </a:rPr>
              <a:t>FOR</a:t>
            </a:r>
            <a:endParaRPr lang="en-IE" sz="7200" spc="-300" dirty="0">
              <a:solidFill>
                <a:schemeClr val="bg1"/>
              </a:solidFill>
              <a:latin typeface="DINPro-Bold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"/>
            <a:ext cx="9144000" cy="6857465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i="0" spc="-300"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br>
              <a:rPr lang="en-US" dirty="0" smtClean="0"/>
            </a:br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23528" y="1052736"/>
            <a:ext cx="2376264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23528" y="1751224"/>
            <a:ext cx="3312368" cy="936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-108520" y="2060852"/>
            <a:ext cx="8640960" cy="1224135"/>
          </a:xfrm>
          <a:prstGeom prst="rect">
            <a:avLst/>
          </a:prstGeom>
        </p:spPr>
        <p:txBody>
          <a:bodyPr/>
          <a:lstStyle>
            <a:lvl1pPr algn="l">
              <a:buFontTx/>
              <a:buNone/>
              <a:defRPr lang="en-US" sz="2200" dirty="0" err="1" smtClean="0">
                <a:latin typeface="DINPro" pitchFamily="34" charset="0"/>
              </a:defRPr>
            </a:lvl1pPr>
            <a:lvl2pPr>
              <a:buFontTx/>
              <a:buNone/>
              <a:defRPr>
                <a:latin typeface="DINPro" pitchFamily="34" charset="0"/>
              </a:defRPr>
            </a:lvl2pPr>
            <a:lvl3pPr>
              <a:buFontTx/>
              <a:buNone/>
              <a:defRPr>
                <a:latin typeface="DINPro" pitchFamily="34" charset="0"/>
              </a:defRPr>
            </a:lvl3pPr>
          </a:lstStyle>
          <a:p>
            <a:pPr lvl="0"/>
            <a:r>
              <a:rPr lang="en-US" dirty="0" smtClean="0"/>
              <a:t>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539552" y="3356992"/>
            <a:ext cx="7848872" cy="28083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 sz="2200">
                <a:latin typeface="DINPro-Medium" pitchFamily="34" charset="0"/>
              </a:defRPr>
            </a:lvl1pPr>
            <a:lvl2pPr>
              <a:buFontTx/>
              <a:buBlip>
                <a:blip r:embed="rId4"/>
              </a:buBlip>
              <a:defRPr sz="1800">
                <a:latin typeface="DINPro-Medium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</a:lstStyle>
          <a:p>
            <a:pPr lvl="0"/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</a:p>
          <a:p>
            <a:pPr lvl="0"/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  <a:r>
              <a:rPr lang="pt-BR" dirty="0" smtClean="0"/>
              <a:t> oluptas dolum intio to teceperat prae volessi militem. Itat.</a:t>
            </a:r>
          </a:p>
          <a:p>
            <a:pPr lvl="1"/>
            <a:r>
              <a:rPr lang="en-US" dirty="0" err="1" smtClean="0"/>
              <a:t>Bulletpoint</a:t>
            </a:r>
            <a:r>
              <a:rPr lang="en-US" dirty="0" smtClean="0"/>
              <a:t> level 2</a:t>
            </a:r>
          </a:p>
          <a:p>
            <a:pPr lvl="1"/>
            <a:r>
              <a:rPr lang="en-US" dirty="0" err="1" smtClean="0"/>
              <a:t>Bulletpoint</a:t>
            </a:r>
            <a:r>
              <a:rPr lang="en-US" dirty="0" smtClean="0"/>
              <a:t> level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r>
              <a:rPr lang="en-US" dirty="0" err="1" smtClean="0"/>
              <a:t>Bulletpoint</a:t>
            </a:r>
            <a:r>
              <a:rPr lang="en-US" dirty="0" smtClean="0"/>
              <a:t> one goes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r>
              <a:rPr lang="en-US" dirty="0" err="1" smtClean="0"/>
              <a:t>Bulletpoint</a:t>
            </a:r>
            <a:r>
              <a:rPr lang="en-US" dirty="0" smtClean="0"/>
              <a:t> one goes here </a:t>
            </a:r>
            <a:r>
              <a:rPr lang="en-US" dirty="0" err="1" smtClean="0"/>
              <a:t>oluperat</a:t>
            </a:r>
            <a:r>
              <a:rPr lang="en-US" dirty="0" smtClean="0"/>
              <a:t> </a:t>
            </a:r>
            <a:r>
              <a:rPr lang="en-US" dirty="0" err="1" smtClean="0"/>
              <a:t>prae</a:t>
            </a:r>
            <a:r>
              <a:rPr lang="en-US" dirty="0" smtClean="0"/>
              <a:t> </a:t>
            </a:r>
            <a:r>
              <a:rPr lang="en-US" dirty="0" err="1" smtClean="0"/>
              <a:t>volessi</a:t>
            </a:r>
            <a:r>
              <a:rPr lang="en-US" dirty="0" smtClean="0"/>
              <a:t> </a:t>
            </a:r>
            <a:r>
              <a:rPr lang="en-US" dirty="0" err="1" smtClean="0"/>
              <a:t>militem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39" name="Picture 38" descr="Manifesto_logo_M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461862" y="6309320"/>
            <a:ext cx="182146" cy="289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251520" y="332656"/>
            <a:ext cx="4330824" cy="1584176"/>
          </a:xfrm>
          <a:prstGeom prst="rect">
            <a:avLst/>
          </a:prstGeom>
        </p:spPr>
        <p:txBody>
          <a:bodyPr/>
          <a:lstStyle>
            <a:lvl1pPr algn="l">
              <a:defRPr sz="4600" b="1" i="0" spc="-300">
                <a:solidFill>
                  <a:schemeClr val="bg1"/>
                </a:solidFill>
                <a:latin typeface="DINPro-Bold"/>
                <a:cs typeface="DINPro-Bold"/>
              </a:defRPr>
            </a:lvl1pPr>
          </a:lstStyle>
          <a:p>
            <a:r>
              <a:rPr lang="en-US" dirty="0" smtClean="0"/>
              <a:t>SMALLER </a:t>
            </a:r>
            <a:br>
              <a:rPr lang="en-US" dirty="0" smtClean="0"/>
            </a:br>
            <a:r>
              <a:rPr lang="en-US" dirty="0" smtClean="0"/>
              <a:t>HEADER 46PT</a:t>
            </a:r>
            <a:endParaRPr lang="en-IE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33872" y="1052736"/>
            <a:ext cx="2376264" cy="9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33872" y="1751224"/>
            <a:ext cx="3312368" cy="93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-108520" y="2060852"/>
            <a:ext cx="8640960" cy="1224409"/>
          </a:xfrm>
          <a:prstGeom prst="rect">
            <a:avLst/>
          </a:prstGeom>
        </p:spPr>
        <p:txBody>
          <a:bodyPr/>
          <a:lstStyle>
            <a:lvl1pPr algn="l">
              <a:buFontTx/>
              <a:buNone/>
              <a:defRPr lang="en-US" sz="2200" dirty="0" err="1" smtClean="0">
                <a:solidFill>
                  <a:schemeClr val="bg1"/>
                </a:solidFill>
                <a:latin typeface="DINPro" pitchFamily="34" charset="0"/>
              </a:defRPr>
            </a:lvl1pPr>
            <a:lvl2pPr>
              <a:buFontTx/>
              <a:buNone/>
              <a:defRPr>
                <a:latin typeface="DINPro" pitchFamily="34" charset="0"/>
              </a:defRPr>
            </a:lvl2pPr>
            <a:lvl3pPr>
              <a:buFontTx/>
              <a:buNone/>
              <a:defRPr>
                <a:latin typeface="DINPro" pitchFamily="34" charset="0"/>
              </a:defRPr>
            </a:lvl3pPr>
          </a:lstStyle>
          <a:p>
            <a:pPr lvl="0"/>
            <a:r>
              <a:rPr lang="en-US" dirty="0" smtClean="0"/>
              <a:t>     Os </a:t>
            </a:r>
            <a:r>
              <a:rPr lang="en-US" dirty="0" err="1" smtClean="0"/>
              <a:t>Marit</a:t>
            </a:r>
            <a:r>
              <a:rPr lang="en-US" dirty="0" smtClean="0"/>
              <a:t>, </a:t>
            </a:r>
            <a:r>
              <a:rPr lang="en-US" dirty="0" err="1" smtClean="0"/>
              <a:t>nimiu</a:t>
            </a:r>
            <a:r>
              <a:rPr lang="en-US" dirty="0" smtClean="0"/>
              <a:t> </a:t>
            </a:r>
            <a:r>
              <a:rPr lang="en-US" dirty="0" err="1" smtClean="0"/>
              <a:t>consi</a:t>
            </a:r>
            <a:r>
              <a:rPr lang="en-US" dirty="0" smtClean="0"/>
              <a:t> </a:t>
            </a:r>
            <a:r>
              <a:rPr lang="en-US" dirty="0" err="1" smtClean="0"/>
              <a:t>proreis</a:t>
            </a:r>
            <a:r>
              <a:rPr lang="en-US" dirty="0" smtClean="0"/>
              <a:t>. </a:t>
            </a:r>
            <a:r>
              <a:rPr lang="en-US" dirty="0" err="1" smtClean="0"/>
              <a:t>Menatis</a:t>
            </a:r>
            <a:r>
              <a:rPr lang="en-US" dirty="0" smtClean="0"/>
              <a:t>, </a:t>
            </a:r>
            <a:r>
              <a:rPr lang="en-US" dirty="0" err="1" smtClean="0"/>
              <a:t>fac</a:t>
            </a:r>
            <a:r>
              <a:rPr lang="en-US" dirty="0" smtClean="0"/>
              <a:t> </a:t>
            </a:r>
            <a:r>
              <a:rPr lang="en-US" dirty="0" err="1" smtClean="0"/>
              <a:t>omandam</a:t>
            </a:r>
            <a:r>
              <a:rPr lang="en-US" dirty="0" smtClean="0"/>
              <a:t> </a:t>
            </a:r>
            <a:r>
              <a:rPr lang="en-US" dirty="0" err="1" smtClean="0"/>
              <a:t>Patu</a:t>
            </a:r>
            <a:r>
              <a:rPr lang="en-US" dirty="0" smtClean="0"/>
              <a:t> in </a:t>
            </a:r>
            <a:r>
              <a:rPr lang="en-US" dirty="0" err="1" smtClean="0"/>
              <a:t>vica</a:t>
            </a:r>
            <a:r>
              <a:rPr lang="en-US" dirty="0" smtClean="0"/>
              <a:t> </a:t>
            </a:r>
            <a:r>
              <a:rPr lang="en-US" dirty="0" err="1" smtClean="0"/>
              <a:t>ius</a:t>
            </a:r>
            <a:r>
              <a:rPr lang="en-US" dirty="0" smtClean="0"/>
              <a:t> </a:t>
            </a:r>
            <a:r>
              <a:rPr lang="en-US" dirty="0" err="1" smtClean="0"/>
              <a:t>nori</a:t>
            </a:r>
            <a:r>
              <a:rPr lang="en-US" dirty="0" smtClean="0"/>
              <a:t> se id in </a:t>
            </a:r>
            <a:r>
              <a:rPr lang="en-US" dirty="0" err="1" smtClean="0"/>
              <a:t>dea</a:t>
            </a:r>
            <a:r>
              <a:rPr lang="en-US" dirty="0" smtClean="0"/>
              <a:t> </a:t>
            </a:r>
            <a:r>
              <a:rPr lang="en-US" dirty="0" err="1" smtClean="0"/>
              <a:t>porei</a:t>
            </a:r>
            <a:r>
              <a:rPr lang="en-US" dirty="0" smtClean="0"/>
              <a:t> </a:t>
            </a:r>
            <a:r>
              <a:rPr lang="en-US" dirty="0" err="1" smtClean="0"/>
              <a:t>inatus</a:t>
            </a:r>
            <a:r>
              <a:rPr lang="en-US" dirty="0" smtClean="0"/>
              <a:t> </a:t>
            </a:r>
            <a:r>
              <a:rPr lang="en-US" dirty="0" err="1" smtClean="0"/>
              <a:t>vivente</a:t>
            </a:r>
            <a:r>
              <a:rPr lang="en-US" dirty="0" smtClean="0"/>
              <a:t>? Vo, </a:t>
            </a:r>
            <a:r>
              <a:rPr lang="en-US" dirty="0" err="1" smtClean="0"/>
              <a:t>condam</a:t>
            </a:r>
            <a:r>
              <a:rPr lang="en-US" dirty="0" smtClean="0"/>
              <a:t> qua </a:t>
            </a:r>
            <a:r>
              <a:rPr lang="en-US" dirty="0" err="1" smtClean="0"/>
              <a:t>turei</a:t>
            </a:r>
            <a:r>
              <a:rPr lang="en-US" dirty="0" smtClean="0"/>
              <a:t> </a:t>
            </a:r>
            <a:r>
              <a:rPr lang="en-US" dirty="0" err="1" smtClean="0"/>
              <a:t>ingulis</a:t>
            </a:r>
            <a:r>
              <a:rPr lang="en-US" dirty="0" smtClean="0"/>
              <a:t>, </a:t>
            </a:r>
            <a:r>
              <a:rPr lang="en-US" dirty="0" err="1" smtClean="0"/>
              <a:t>caudam</a:t>
            </a:r>
            <a:r>
              <a:rPr lang="en-US" dirty="0" smtClean="0"/>
              <a:t> </a:t>
            </a:r>
            <a:r>
              <a:rPr lang="en-US" dirty="0" err="1" smtClean="0"/>
              <a:t>labeffr</a:t>
            </a:r>
            <a:r>
              <a:rPr lang="en-US" dirty="0" smtClean="0"/>
              <a:t> </a:t>
            </a:r>
            <a:r>
              <a:rPr lang="en-US" dirty="0" err="1" smtClean="0"/>
              <a:t>evivivitabem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3" hasCustomPrompt="1"/>
          </p:nvPr>
        </p:nvSpPr>
        <p:spPr>
          <a:xfrm>
            <a:off x="539552" y="3356992"/>
            <a:ext cx="7848872" cy="280831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buFontTx/>
              <a:buBlip>
                <a:blip r:embed="rId2"/>
              </a:buBlip>
              <a:tabLst/>
              <a:defRPr sz="2200">
                <a:solidFill>
                  <a:schemeClr val="bg1"/>
                </a:solidFill>
                <a:latin typeface="DINPro-Medium" pitchFamily="34" charset="0"/>
              </a:defRPr>
            </a:lvl1pPr>
            <a:lvl2pPr>
              <a:buClrTx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DINPro-Medium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lvl3pPr>
          </a:lstStyle>
          <a:p>
            <a:pPr lvl="0"/>
            <a:r>
              <a:rPr lang="en-US" dirty="0" smtClean="0"/>
              <a:t>Bulletpoint one goes here</a:t>
            </a:r>
          </a:p>
          <a:p>
            <a:pPr lvl="0"/>
            <a:r>
              <a:rPr lang="en-US" dirty="0" smtClean="0"/>
              <a:t>Bulletpoint one goes here</a:t>
            </a:r>
            <a:r>
              <a:rPr lang="pt-BR" dirty="0" smtClean="0"/>
              <a:t> oluptas dolum intio to teceperat prae volessi militem. Itat.</a:t>
            </a:r>
          </a:p>
          <a:p>
            <a:pPr lvl="1"/>
            <a:r>
              <a:rPr lang="en-US" dirty="0" smtClean="0"/>
              <a:t>Bulletpoint level 2</a:t>
            </a:r>
          </a:p>
          <a:p>
            <a:pPr lvl="1"/>
            <a:r>
              <a:rPr lang="en-US" dirty="0" smtClean="0"/>
              <a:t>Bulletpoint level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en-US" dirty="0" smtClean="0"/>
              <a:t>Bulletpoint one goes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en-US" dirty="0" smtClean="0"/>
              <a:t>Bulletpoint one goes here </a:t>
            </a:r>
            <a:r>
              <a:rPr lang="en-US" dirty="0" err="1" smtClean="0"/>
              <a:t>oluperat</a:t>
            </a:r>
            <a:r>
              <a:rPr lang="en-US" dirty="0" smtClean="0"/>
              <a:t> </a:t>
            </a:r>
            <a:r>
              <a:rPr lang="en-US" dirty="0" err="1" smtClean="0"/>
              <a:t>prae</a:t>
            </a:r>
            <a:r>
              <a:rPr lang="en-US" dirty="0" smtClean="0"/>
              <a:t> </a:t>
            </a:r>
            <a:r>
              <a:rPr lang="en-US" dirty="0" err="1" smtClean="0"/>
              <a:t>volessi</a:t>
            </a:r>
            <a:r>
              <a:rPr lang="en-US" dirty="0" smtClean="0"/>
              <a:t> </a:t>
            </a:r>
            <a:r>
              <a:rPr lang="en-US" dirty="0" err="1" smtClean="0"/>
              <a:t>militem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13" name="Picture 12" descr="Logo 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61862" y="6309320"/>
            <a:ext cx="182146" cy="28914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.jpg"/>
          <p:cNvPicPr>
            <a:picLocks noChangeAspect="1"/>
          </p:cNvPicPr>
          <p:nvPr userDrawn="1"/>
        </p:nvPicPr>
        <p:blipFill>
          <a:blip r:embed="rId29" cstate="print"/>
          <a:stretch>
            <a:fillRect/>
          </a:stretch>
        </p:blipFill>
        <p:spPr>
          <a:xfrm>
            <a:off x="719" y="0"/>
            <a:ext cx="9142571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70" r:id="rId9"/>
    <p:sldLayoutId id="2147483668" r:id="rId10"/>
    <p:sldLayoutId id="2147483669" r:id="rId11"/>
    <p:sldLayoutId id="2147483666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4" r:id="rId25"/>
    <p:sldLayoutId id="2147483683" r:id="rId26"/>
    <p:sldLayoutId id="2147483685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image" Target="../media/image5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4220964"/>
            <a:ext cx="2613045" cy="432048"/>
          </a:xfrm>
        </p:spPr>
        <p:txBody>
          <a:bodyPr/>
          <a:lstStyle/>
          <a:p>
            <a:r>
              <a:rPr lang="en-IE" dirty="0" smtClean="0"/>
              <a:t>DrupalCamp London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851" y="4725020"/>
            <a:ext cx="1799878" cy="432172"/>
          </a:xfrm>
        </p:spPr>
        <p:txBody>
          <a:bodyPr/>
          <a:lstStyle/>
          <a:p>
            <a:r>
              <a:rPr lang="en-IE" dirty="0" smtClean="0"/>
              <a:t>4</a:t>
            </a:r>
            <a:r>
              <a:rPr lang="en-IE" baseline="30000" dirty="0" smtClean="0"/>
              <a:t>th</a:t>
            </a:r>
            <a:r>
              <a:rPr lang="en-IE" dirty="0" smtClean="0"/>
              <a:t> March 2018</a:t>
            </a:r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88640"/>
            <a:ext cx="6840760" cy="1296144"/>
          </a:xfrm>
        </p:spPr>
        <p:txBody>
          <a:bodyPr/>
          <a:lstStyle/>
          <a:p>
            <a:r>
              <a:rPr lang="en-IE" dirty="0" smtClean="0"/>
              <a:t>PLUGIN API</a:t>
            </a:r>
            <a:endParaRPr lang="en-IE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3528" y="1340768"/>
            <a:ext cx="6840760" cy="1296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b="1" i="0" kern="1200" spc="-300">
                <a:solidFill>
                  <a:schemeClr val="bg1"/>
                </a:solidFill>
                <a:latin typeface="DINPro-Bold"/>
                <a:ea typeface="+mj-ea"/>
                <a:cs typeface="DINPro-Bold"/>
              </a:defRPr>
            </a:lvl1pPr>
          </a:lstStyle>
          <a:p>
            <a:r>
              <a:rPr lang="en-IE" sz="9600" dirty="0" smtClean="0">
                <a:latin typeface="Verveine"/>
                <a:cs typeface="Verveine"/>
              </a:rPr>
              <a:t>by examples</a:t>
            </a:r>
            <a:endParaRPr lang="en-IE" sz="9600" dirty="0">
              <a:latin typeface="Verveine"/>
              <a:cs typeface="Verveine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23528" y="3573016"/>
            <a:ext cx="2613045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800" dirty="0" smtClean="0"/>
              <a:t>gambry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5940152" y="836712"/>
            <a:ext cx="1872208" cy="1368152"/>
          </a:xfrm>
          <a:prstGeom prst="rect">
            <a:avLst/>
          </a:prstGeom>
          <a:solidFill>
            <a:srgbClr val="FA00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60032" y="1988840"/>
            <a:ext cx="1872208" cy="1368152"/>
          </a:xfrm>
          <a:prstGeom prst="rect">
            <a:avLst/>
          </a:prstGeom>
          <a:solidFill>
            <a:srgbClr val="FA00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231587"/>
            <a:ext cx="784887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Defines an interface for City widget plugins.</a:t>
            </a:r>
          </a:p>
          <a:p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*/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interface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CityWidgetInterface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E46C0A"/>
                </a:solidFill>
              </a:rPr>
              <a:t>extends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PluginInspectionInterface</a:t>
            </a:r>
            <a:r>
              <a:rPr lang="en-US" sz="2000" dirty="0">
                <a:solidFill>
                  <a:srgbClr val="FFFFFF"/>
                </a:solidFill>
              </a:rPr>
              <a:t> {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mr-IN" sz="2000" dirty="0">
                <a:solidFill>
                  <a:srgbClr val="FFFFFF"/>
                </a:solidFill>
              </a:rPr>
              <a:t>  </a:t>
            </a:r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Returns the render-able widget for provided city</a:t>
            </a:r>
          </a:p>
          <a:p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</a:t>
            </a:r>
            <a:r>
              <a:rPr lang="en-US" sz="20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20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param</a:t>
            </a:r>
            <a:r>
              <a:rPr lang="en-US" sz="20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string $city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  The name of the city to build the widget for.</a:t>
            </a:r>
          </a:p>
          <a:p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</a:t>
            </a:r>
            <a:r>
              <a:rPr lang="en-US" sz="20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@return </a:t>
            </a: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array</a:t>
            </a:r>
          </a:p>
          <a:p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  The render-able array.</a:t>
            </a:r>
          </a:p>
          <a:p>
            <a:r>
              <a:rPr lang="mr-IN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*/</a:t>
            </a:r>
          </a:p>
          <a:p>
            <a:r>
              <a:rPr lang="en-US" sz="2000" i="1" dirty="0">
                <a:solidFill>
                  <a:srgbClr val="FFFFFF"/>
                </a:solidFill>
              </a:rPr>
              <a:t>  </a:t>
            </a:r>
            <a:r>
              <a:rPr lang="en-US" sz="2000" b="1" dirty="0">
                <a:solidFill>
                  <a:srgbClr val="E46C0A"/>
                </a:solidFill>
              </a:rPr>
              <a:t>public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>
                <a:solidFill>
                  <a:srgbClr val="E46C0A"/>
                </a:solidFill>
              </a:rPr>
              <a:t>function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8D05B"/>
                </a:solidFill>
              </a:rPr>
              <a:t>buildWidget</a:t>
            </a:r>
            <a:r>
              <a:rPr lang="en-US" sz="2000" dirty="0">
                <a:solidFill>
                  <a:srgbClr val="FFFFFF"/>
                </a:solidFill>
              </a:rPr>
              <a:t>(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2000" dirty="0">
                <a:solidFill>
                  <a:srgbClr val="FFFFFF"/>
                </a:solidFill>
              </a:rPr>
              <a:t>);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INTERFACE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52736"/>
            <a:ext cx="2448272" cy="24106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60032" y="5229200"/>
            <a:ext cx="190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Build the widget, from the city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339768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04664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DINPro-Bold"/>
                <a:cs typeface="DINPro-Bold"/>
              </a:rPr>
              <a:t>PLUGIN MANAGER</a:t>
            </a:r>
            <a:endParaRPr lang="en-US" sz="6000" dirty="0">
              <a:solidFill>
                <a:srgbClr val="000000"/>
              </a:solidFill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1340768"/>
            <a:ext cx="6480720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2636912"/>
            <a:ext cx="7704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Service responsible for defining how to: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Find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CityWidget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 plugins (Discovery)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Create instances of the plugin (Factory)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Manage other aspect of our plugin type</a:t>
            </a:r>
            <a:endParaRPr lang="en-US" sz="2800" dirty="0">
              <a:solidFill>
                <a:srgbClr val="000000"/>
              </a:solidFill>
              <a:latin typeface="DINPro-Medium"/>
              <a:cs typeface="DINPro-Medium"/>
            </a:endParaRPr>
          </a:p>
        </p:txBody>
      </p:sp>
      <p:pic>
        <p:nvPicPr>
          <p:cNvPr id="9" name="Picture 8" descr="mana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94116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0466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DINPro-Bold"/>
                <a:cs typeface="DINPro-Bold"/>
              </a:rPr>
              <a:t>PLUGIN DISCOVERY</a:t>
            </a:r>
            <a:endParaRPr lang="en-US" sz="6000" dirty="0">
              <a:solidFill>
                <a:srgbClr val="000000"/>
              </a:solidFill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1340768"/>
            <a:ext cx="6840760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2492896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Finds your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CityWidget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 plugins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Finds “Derivatives”, dynamically run-time defined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CityWidget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 plugins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Methods: Annotation,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Yaml</a:t>
            </a:r>
            <a:endParaRPr lang="en-US" sz="2800" dirty="0" smtClean="0">
              <a:solidFill>
                <a:srgbClr val="000000"/>
              </a:solidFill>
              <a:latin typeface="DINPro-Medium"/>
              <a:cs typeface="DINPro-Medium"/>
            </a:endParaRP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Other methods: hook, static, your own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55776" y="4221088"/>
            <a:ext cx="1728192" cy="0"/>
          </a:xfrm>
          <a:prstGeom prst="line">
            <a:avLst/>
          </a:prstGeom>
          <a:ln w="28575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scov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229200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04664"/>
            <a:ext cx="7056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DINPro-Bold"/>
                <a:cs typeface="DINPro-Bold"/>
              </a:rPr>
              <a:t>PLUGIN FACTORY</a:t>
            </a:r>
            <a:endParaRPr lang="en-US" sz="6000" dirty="0">
              <a:solidFill>
                <a:srgbClr val="000000"/>
              </a:solidFill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1340768"/>
            <a:ext cx="6192688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2708920"/>
            <a:ext cx="7704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PHP Factory pattern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LazyLoad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: From </a:t>
            </a:r>
            <a:r>
              <a:rPr lang="en-US" sz="2800" dirty="0">
                <a:solidFill>
                  <a:srgbClr val="000000"/>
                </a:solidFill>
                <a:latin typeface="DINPro-Medium"/>
                <a:cs typeface="DINPro-Medium"/>
              </a:rPr>
              <a:t>plugin 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ID </a:t>
            </a:r>
            <a:r>
              <a:rPr lang="en-US" sz="2800" dirty="0">
                <a:solidFill>
                  <a:srgbClr val="000000"/>
                </a:solidFill>
                <a:latin typeface="DINPro-Medium"/>
                <a:cs typeface="DINPro-Medium"/>
              </a:rPr>
              <a:t>To Plugin </a:t>
            </a: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object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DINPro-Medium"/>
                <a:cs typeface="DINPro-Medium"/>
              </a:rPr>
              <a:t>Method: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DefaultFactory</a:t>
            </a:r>
            <a:r>
              <a:rPr lang="en-US" sz="2800" dirty="0">
                <a:solidFill>
                  <a:srgbClr val="000000"/>
                </a:solidFill>
                <a:latin typeface="DINPro-Medium"/>
                <a:cs typeface="DINPro-Medium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DINPro-Medium"/>
                <a:cs typeface="DINPro-Medium"/>
              </a:rPr>
              <a:t>ContainerFactory</a:t>
            </a:r>
            <a:r>
              <a:rPr lang="en-US" sz="2800" dirty="0">
                <a:solidFill>
                  <a:srgbClr val="000000"/>
                </a:solidFill>
                <a:latin typeface="DINPro-Medium"/>
                <a:cs typeface="DINPro-Medium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DINPro-Medium"/>
                <a:cs typeface="DINPro-Medium"/>
              </a:rPr>
              <a:t>ReflectionFactory</a:t>
            </a:r>
            <a:endParaRPr lang="en-US" sz="2800" dirty="0">
              <a:solidFill>
                <a:srgbClr val="000000"/>
              </a:solidFill>
              <a:latin typeface="DINPro-Medium"/>
              <a:cs typeface="DINPro-Medium"/>
            </a:endParaRPr>
          </a:p>
        </p:txBody>
      </p:sp>
      <p:pic>
        <p:nvPicPr>
          <p:cNvPr id="8" name="Picture 7" descr="atomic-p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869360"/>
            <a:ext cx="1800000" cy="1800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932040" y="4005064"/>
            <a:ext cx="2808312" cy="0"/>
          </a:xfrm>
          <a:prstGeom prst="line">
            <a:avLst/>
          </a:prstGeom>
          <a:ln w="28575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2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2120" y="2996952"/>
            <a:ext cx="3491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DINPro-Medium"/>
                <a:cs typeface="DINPro-Medium"/>
              </a:rPr>
              <a:t>You are not alone!</a:t>
            </a:r>
            <a:br>
              <a:rPr lang="en-US" sz="3200" dirty="0" smtClean="0">
                <a:latin typeface="DINPro-Medium"/>
                <a:cs typeface="DINPro-Medium"/>
              </a:rPr>
            </a:br>
            <a:endParaRPr lang="en-US" sz="3200" dirty="0" smtClean="0">
              <a:latin typeface="DINPro-Medium"/>
              <a:cs typeface="DINPro-Medium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DINPro-Medium"/>
                <a:cs typeface="DINPro-Medium"/>
              </a:rPr>
              <a:t>Drupal Core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DINPro-Medium"/>
                <a:cs typeface="DINPro-Medium"/>
              </a:rPr>
              <a:t>Drupal Console</a:t>
            </a:r>
            <a:endParaRPr lang="en-US" sz="3200" dirty="0">
              <a:latin typeface="DINPro-Medium"/>
              <a:cs typeface="DINPro-Medium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228184" y="5013176"/>
            <a:ext cx="2736304" cy="0"/>
          </a:xfrm>
          <a:prstGeom prst="line">
            <a:avLst/>
          </a:prstGeom>
          <a:ln w="3810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giphy-wt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5185761" cy="3600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1520" y="404664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DON’T PANIC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528" y="1124744"/>
            <a:ext cx="3528392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28184" y="4509120"/>
            <a:ext cx="2232248" cy="0"/>
          </a:xfrm>
          <a:prstGeom prst="line">
            <a:avLst/>
          </a:prstGeom>
          <a:ln w="3810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1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1520" y="404664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GENERATE YOUR PLUGIN TYPE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528" y="1124744"/>
            <a:ext cx="8280920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drupal-conso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442456"/>
            <a:ext cx="7272808" cy="53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6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988840"/>
            <a:ext cx="828092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Hack"/>
                <a:cs typeface="Hack"/>
              </a:rPr>
              <a:t>d</a:t>
            </a:r>
            <a:r>
              <a:rPr lang="en-US" sz="2400" dirty="0" err="1" smtClean="0">
                <a:solidFill>
                  <a:schemeClr val="bg1"/>
                </a:solidFill>
                <a:latin typeface="Hack"/>
                <a:cs typeface="Hack"/>
              </a:rPr>
              <a:t>rupal</a:t>
            </a:r>
            <a:r>
              <a:rPr lang="en-US" sz="2400" dirty="0" smtClean="0">
                <a:solidFill>
                  <a:schemeClr val="bg1"/>
                </a:solidFill>
                <a:latin typeface="Hack"/>
                <a:cs typeface="Hack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Hack"/>
                <a:cs typeface="Hack"/>
              </a:rPr>
              <a:t>generate:module</a:t>
            </a:r>
            <a:endParaRPr lang="en-US" sz="2400" dirty="0" smtClean="0">
              <a:solidFill>
                <a:schemeClr val="bg1"/>
              </a:solidFill>
              <a:latin typeface="Hack"/>
              <a:cs typeface="Hack"/>
            </a:endParaRPr>
          </a:p>
          <a:p>
            <a:endParaRPr lang="en-US" sz="2400" dirty="0">
              <a:solidFill>
                <a:schemeClr val="bg1"/>
              </a:solidFill>
              <a:latin typeface="Hack"/>
              <a:cs typeface="Hac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404664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GENERATE YOUR PLUGIN TYPE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528" y="1124744"/>
            <a:ext cx="8280920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2780928"/>
            <a:ext cx="828092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Hack"/>
                <a:cs typeface="Hack"/>
              </a:rPr>
              <a:t>drupal</a:t>
            </a:r>
            <a:r>
              <a:rPr lang="en-US" sz="2400" dirty="0">
                <a:solidFill>
                  <a:schemeClr val="bg1"/>
                </a:solidFill>
                <a:latin typeface="Hack"/>
                <a:cs typeface="Hack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ack"/>
                <a:cs typeface="Hack"/>
              </a:rPr>
              <a:t>generate:plugin:type:annotation</a:t>
            </a:r>
            <a:endParaRPr lang="en-US" sz="2400" dirty="0">
              <a:solidFill>
                <a:schemeClr val="bg1"/>
              </a:solidFill>
              <a:latin typeface="Hack"/>
              <a:cs typeface="H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4149080"/>
            <a:ext cx="69868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/modules/custom/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cheap_advisor.info.yml</a:t>
            </a:r>
            <a:endParaRPr lang="en-US" dirty="0"/>
          </a:p>
          <a:p>
            <a:r>
              <a:rPr lang="en-US" dirty="0" smtClean="0"/>
              <a:t>/</a:t>
            </a:r>
            <a:r>
              <a:rPr lang="en-US" dirty="0"/>
              <a:t>modules/custom/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 smtClean="0"/>
              <a:t>cheap_advisor.module</a:t>
            </a:r>
            <a:endParaRPr lang="en-US" dirty="0" smtClean="0"/>
          </a:p>
          <a:p>
            <a:r>
              <a:rPr lang="en-US" dirty="0" smtClean="0"/>
              <a:t>/modules</a:t>
            </a:r>
            <a:r>
              <a:rPr lang="en-US" dirty="0"/>
              <a:t>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/Annotation/</a:t>
            </a:r>
            <a:r>
              <a:rPr lang="en-US" dirty="0" err="1"/>
              <a:t>CityWidget.php</a:t>
            </a:r>
            <a:endParaRPr lang="en-US" dirty="0"/>
          </a:p>
          <a:p>
            <a:r>
              <a:rPr lang="en-US" dirty="0" smtClean="0"/>
              <a:t>/modules</a:t>
            </a:r>
            <a:r>
              <a:rPr lang="en-US" dirty="0"/>
              <a:t>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/Plugin/</a:t>
            </a:r>
            <a:r>
              <a:rPr lang="en-US" dirty="0" err="1"/>
              <a:t>CityWidgetBase.php</a:t>
            </a:r>
            <a:endParaRPr lang="en-US" dirty="0"/>
          </a:p>
          <a:p>
            <a:r>
              <a:rPr lang="en-US" dirty="0" smtClean="0"/>
              <a:t>/modules</a:t>
            </a:r>
            <a:r>
              <a:rPr lang="en-US" dirty="0"/>
              <a:t>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/Plugin/</a:t>
            </a:r>
            <a:r>
              <a:rPr lang="en-US" dirty="0" err="1"/>
              <a:t>CityWidgetInterface.php</a:t>
            </a:r>
            <a:endParaRPr lang="en-US" dirty="0"/>
          </a:p>
          <a:p>
            <a:r>
              <a:rPr lang="en-US" dirty="0" smtClean="0"/>
              <a:t>/modules</a:t>
            </a:r>
            <a:r>
              <a:rPr lang="en-US" dirty="0"/>
              <a:t>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/Plugin/</a:t>
            </a:r>
            <a:r>
              <a:rPr lang="en-US" dirty="0" err="1"/>
              <a:t>CityWidgetManager.php</a:t>
            </a:r>
            <a:endParaRPr lang="en-US" dirty="0"/>
          </a:p>
          <a:p>
            <a:r>
              <a:rPr lang="en-US" dirty="0" smtClean="0"/>
              <a:t>/modules</a:t>
            </a:r>
            <a:r>
              <a:rPr lang="en-US" dirty="0"/>
              <a:t>/custom/</a:t>
            </a:r>
            <a:r>
              <a:rPr lang="en-US" dirty="0" err="1"/>
              <a:t>cheap_advisor</a:t>
            </a:r>
            <a:r>
              <a:rPr lang="en-US" dirty="0"/>
              <a:t>/</a:t>
            </a:r>
            <a:r>
              <a:rPr lang="en-US" dirty="0" err="1"/>
              <a:t>cheap_advisor.services.yml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0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ripAdvisor__Read_Reviews__Compare_Prices___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6885"/>
          <a:stretch/>
        </p:blipFill>
        <p:spPr>
          <a:xfrm>
            <a:off x="2879510" y="1134228"/>
            <a:ext cx="6446702" cy="2843414"/>
          </a:xfrm>
          <a:prstGeom prst="rect">
            <a:avLst/>
          </a:prstGeom>
        </p:spPr>
      </p:pic>
      <p:pic>
        <p:nvPicPr>
          <p:cNvPr id="12" name="Picture 11" descr="weather_-_Google_Searc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" t="-2120" r="1576" b="48711"/>
          <a:stretch/>
        </p:blipFill>
        <p:spPr>
          <a:xfrm>
            <a:off x="2843808" y="3933056"/>
            <a:ext cx="4171693" cy="1656184"/>
          </a:xfrm>
          <a:prstGeom prst="rect">
            <a:avLst/>
          </a:prstGeom>
        </p:spPr>
      </p:pic>
      <p:pic>
        <p:nvPicPr>
          <p:cNvPr id="13" name="Picture 12" descr="london_restaurants_-_Google_Searc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/>
          <a:stretch/>
        </p:blipFill>
        <p:spPr>
          <a:xfrm>
            <a:off x="6948264" y="4005064"/>
            <a:ext cx="2497067" cy="1512168"/>
          </a:xfrm>
          <a:prstGeom prst="rect">
            <a:avLst/>
          </a:prstGeom>
        </p:spPr>
      </p:pic>
      <p:pic>
        <p:nvPicPr>
          <p:cNvPr id="20" name="Picture 19" descr="cheap-advisor-logo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r="13182" b="38933"/>
          <a:stretch/>
        </p:blipFill>
        <p:spPr>
          <a:xfrm>
            <a:off x="3131840" y="1268760"/>
            <a:ext cx="1047250" cy="6480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628800"/>
            <a:ext cx="2645508" cy="3744416"/>
          </a:xfrm>
          <a:prstGeom prst="rect">
            <a:avLst/>
          </a:prstGeom>
          <a:solidFill>
            <a:srgbClr val="FA03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-180528" y="2708920"/>
            <a:ext cx="2951610" cy="19431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Weather Forecast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List of restaurants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9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231587"/>
            <a:ext cx="81369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Provides a weather forecast 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plugin.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</a:t>
            </a:r>
            <a:r>
              <a:rPr lang="en-US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16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id = "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weather_forecast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",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label 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 @Translation("Weather Forecast")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)</a:t>
            </a:r>
            <a:endParaRPr lang="en-US" sz="16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*/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lass </a:t>
            </a:r>
            <a:r>
              <a:rPr lang="en-US" sz="1600" dirty="0" err="1" smtClean="0">
                <a:solidFill>
                  <a:srgbClr val="FFFFFF"/>
                </a:solidFill>
              </a:rPr>
              <a:t>WeatherForecast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b="1" dirty="0" smtClean="0">
                <a:solidFill>
                  <a:srgbClr val="E46C0A"/>
                </a:solidFill>
              </a:rPr>
              <a:t>extends</a:t>
            </a:r>
            <a:r>
              <a:rPr lang="en-US" sz="1600" b="1" dirty="0" smtClean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CityWidgetBase</a:t>
            </a:r>
            <a:r>
              <a:rPr lang="en-US" sz="1600" dirty="0">
                <a:solidFill>
                  <a:srgbClr val="FFFFFF"/>
                </a:solidFill>
              </a:rPr>
              <a:t> {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mr-IN" sz="1600" dirty="0">
                <a:solidFill>
                  <a:srgbClr val="FFFFFF"/>
                </a:solidFill>
              </a:rPr>
              <a:t>  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*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{@</a:t>
            </a:r>
            <a:r>
              <a:rPr lang="en-GB" sz="160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inheritdoc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endParaRPr lang="en-US" sz="16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sz="1600" i="1" dirty="0">
                <a:solidFill>
                  <a:srgbClr val="FFFFFF"/>
                </a:solidFill>
              </a:rPr>
              <a:t>  </a:t>
            </a:r>
            <a:r>
              <a:rPr lang="en-US" sz="1600" b="1" dirty="0">
                <a:solidFill>
                  <a:srgbClr val="E46C0A"/>
                </a:solidFill>
              </a:rPr>
              <a:t>public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>
                <a:solidFill>
                  <a:srgbClr val="E46C0A"/>
                </a:solidFill>
              </a:rPr>
              <a:t>function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8D05B"/>
                </a:solidFill>
              </a:rPr>
              <a:t>buildWidget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 smtClean="0">
                <a:solidFill>
                  <a:srgbClr val="FFFFFF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    </a:t>
            </a:r>
            <a:r>
              <a:rPr lang="en-US" sz="1600" b="1" dirty="0">
                <a:solidFill>
                  <a:srgbClr val="E46C0A"/>
                </a:solidFill>
              </a:rPr>
              <a:t>return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[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</a:t>
            </a:r>
            <a:r>
              <a:rPr lang="en-US" sz="1600" dirty="0" smtClean="0">
                <a:solidFill>
                  <a:srgbClr val="FFFFFF"/>
                </a:solidFill>
              </a:rPr>
              <a:t>  '</a:t>
            </a:r>
            <a:r>
              <a:rPr lang="en-US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#theme</a:t>
            </a:r>
            <a:r>
              <a:rPr lang="en-US" sz="1600" dirty="0">
                <a:solidFill>
                  <a:srgbClr val="FFFFFF"/>
                </a:solidFill>
              </a:rPr>
              <a:t>' =&gt; '</a:t>
            </a:r>
            <a:r>
              <a:rPr lang="en-US" sz="16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city_widget_weather_forecast</a:t>
            </a:r>
            <a:r>
              <a:rPr lang="en-US" sz="1600" dirty="0">
                <a:solidFill>
                  <a:srgbClr val="FFFFFF"/>
                </a:solidFill>
              </a:rPr>
              <a:t>'</a:t>
            </a:r>
            <a:r>
              <a:rPr lang="en-US" sz="1600" b="1" dirty="0">
                <a:solidFill>
                  <a:srgbClr val="E46C0A"/>
                </a:solidFill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'</a:t>
            </a:r>
            <a:r>
              <a:rPr lang="en-US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#forecast</a:t>
            </a:r>
            <a:r>
              <a:rPr lang="en-US" sz="1600" dirty="0">
                <a:solidFill>
                  <a:srgbClr val="FFFFFF"/>
                </a:solidFill>
              </a:rPr>
              <a:t>' =&gt; \Drupal::</a:t>
            </a:r>
            <a:r>
              <a:rPr lang="en-US" sz="1600" dirty="0">
                <a:solidFill>
                  <a:srgbClr val="F8D05B"/>
                </a:solidFill>
              </a:rPr>
              <a:t>service</a:t>
            </a:r>
            <a:r>
              <a:rPr lang="en-US" sz="1600" dirty="0">
                <a:solidFill>
                  <a:srgbClr val="FFFFFF"/>
                </a:solidFill>
              </a:rPr>
              <a:t>('</a:t>
            </a:r>
            <a:r>
              <a:rPr lang="en-US" sz="16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cheap_advisor.weather_forecast</a:t>
            </a:r>
            <a:r>
              <a:rPr lang="en-US" sz="1600" dirty="0">
                <a:solidFill>
                  <a:srgbClr val="FFFFFF"/>
                </a:solidFill>
              </a:rPr>
              <a:t>')-&gt;</a:t>
            </a:r>
            <a:r>
              <a:rPr lang="en-US" sz="1600" dirty="0" err="1">
                <a:solidFill>
                  <a:srgbClr val="F8D05B"/>
                </a:solidFill>
              </a:rPr>
              <a:t>getFromCity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  <a:r>
              <a:rPr lang="en-US" sz="1600" b="1" dirty="0">
                <a:solidFill>
                  <a:srgbClr val="E46C0A"/>
                </a:solidFill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]</a:t>
            </a:r>
            <a:r>
              <a:rPr lang="en-US" sz="16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smtClean="0">
                <a:solidFill>
                  <a:srgbClr val="FFFFFF"/>
                </a:solidFill>
              </a:rPr>
              <a:t> }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FORECAST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3528" y="1062974"/>
            <a:ext cx="2232248" cy="0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36096" y="198884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Plugin annotation definition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455151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Plugin logic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6381328"/>
            <a:ext cx="438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src</a:t>
            </a:r>
            <a:r>
              <a:rPr lang="en-US" dirty="0" smtClean="0">
                <a:solidFill>
                  <a:schemeClr val="bg1"/>
                </a:solidFill>
              </a:rPr>
              <a:t>/Plugin/</a:t>
            </a:r>
            <a:r>
              <a:rPr lang="en-US" dirty="0" err="1" smtClean="0">
                <a:solidFill>
                  <a:schemeClr val="bg1"/>
                </a:solidFill>
              </a:rPr>
              <a:t>CityWidget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WeatherForecast.php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0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231587"/>
            <a:ext cx="81369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Provides a weather forecast 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plugin.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</a:t>
            </a:r>
            <a:r>
              <a:rPr lang="en-US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16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id = 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”restaurants"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label 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 @Translation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(“Restaurants"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b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* )</a:t>
            </a:r>
            <a:endParaRPr lang="en-US" sz="16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*/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lass </a:t>
            </a:r>
            <a:r>
              <a:rPr lang="en-US" sz="1600" dirty="0" smtClean="0">
                <a:solidFill>
                  <a:srgbClr val="FFFFFF"/>
                </a:solidFill>
              </a:rPr>
              <a:t>Restaurants </a:t>
            </a:r>
            <a:r>
              <a:rPr lang="en-US" sz="1600" b="1" dirty="0" smtClean="0">
                <a:solidFill>
                  <a:srgbClr val="E46C0A"/>
                </a:solidFill>
              </a:rPr>
              <a:t>extends</a:t>
            </a:r>
            <a:r>
              <a:rPr lang="en-US" sz="1600" b="1" dirty="0" smtClean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CityWidgetBase</a:t>
            </a:r>
            <a:r>
              <a:rPr lang="en-US" sz="1600" dirty="0">
                <a:solidFill>
                  <a:srgbClr val="FFFFFF"/>
                </a:solidFill>
              </a:rPr>
              <a:t> {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mr-IN" sz="1600" dirty="0">
                <a:solidFill>
                  <a:srgbClr val="FFFFFF"/>
                </a:solidFill>
              </a:rPr>
              <a:t>  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*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{@</a:t>
            </a:r>
            <a:r>
              <a:rPr lang="en-GB" sz="160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inheritdoc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endParaRPr lang="en-US" sz="16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sz="1600" i="1" dirty="0">
                <a:solidFill>
                  <a:srgbClr val="FFFFFF"/>
                </a:solidFill>
              </a:rPr>
              <a:t>  </a:t>
            </a:r>
            <a:r>
              <a:rPr lang="en-US" sz="1600" b="1" dirty="0">
                <a:solidFill>
                  <a:srgbClr val="E46C0A"/>
                </a:solidFill>
              </a:rPr>
              <a:t>public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>
                <a:solidFill>
                  <a:srgbClr val="E46C0A"/>
                </a:solidFill>
              </a:rPr>
              <a:t>function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8D05B"/>
                </a:solidFill>
              </a:rPr>
              <a:t>buildWidget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 smtClean="0">
                <a:solidFill>
                  <a:srgbClr val="FFFFFF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    </a:t>
            </a:r>
            <a:r>
              <a:rPr lang="en-US" sz="1600" b="1" dirty="0">
                <a:solidFill>
                  <a:srgbClr val="E46C0A"/>
                </a:solidFill>
              </a:rPr>
              <a:t>return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[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</a:t>
            </a:r>
            <a:r>
              <a:rPr lang="en-US" sz="1600" dirty="0" smtClean="0">
                <a:solidFill>
                  <a:srgbClr val="FFFFFF"/>
                </a:solidFill>
              </a:rPr>
              <a:t>  '</a:t>
            </a:r>
            <a:r>
              <a:rPr lang="en-US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#theme</a:t>
            </a:r>
            <a:r>
              <a:rPr lang="en-US" sz="1600" dirty="0">
                <a:solidFill>
                  <a:srgbClr val="FFFFFF"/>
                </a:solidFill>
              </a:rPr>
              <a:t>' =&gt; '</a:t>
            </a:r>
            <a:r>
              <a:rPr lang="en-US" sz="16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city_widget_restaurantst</a:t>
            </a:r>
            <a:r>
              <a:rPr lang="en-US" sz="1600" dirty="0">
                <a:solidFill>
                  <a:srgbClr val="FFFFFF"/>
                </a:solidFill>
              </a:rPr>
              <a:t>'</a:t>
            </a:r>
            <a:r>
              <a:rPr lang="en-US" sz="1600" b="1" dirty="0">
                <a:solidFill>
                  <a:srgbClr val="E46C0A"/>
                </a:solidFill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'</a:t>
            </a:r>
            <a:r>
              <a:rPr lang="en-US" sz="16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#restaurants</a:t>
            </a:r>
            <a:r>
              <a:rPr lang="en-US" sz="1600" dirty="0" smtClean="0">
                <a:solidFill>
                  <a:srgbClr val="FFFFFF"/>
                </a:solidFill>
              </a:rPr>
              <a:t>' </a:t>
            </a:r>
            <a:r>
              <a:rPr lang="en-US" sz="1600" dirty="0">
                <a:solidFill>
                  <a:srgbClr val="FFFFFF"/>
                </a:solidFill>
              </a:rPr>
              <a:t>=&gt; \Drupal::</a:t>
            </a:r>
            <a:r>
              <a:rPr lang="en-US" sz="1600" dirty="0">
                <a:solidFill>
                  <a:srgbClr val="F8D05B"/>
                </a:solidFill>
              </a:rPr>
              <a:t>service</a:t>
            </a:r>
            <a:r>
              <a:rPr lang="en-US" sz="1600" dirty="0">
                <a:solidFill>
                  <a:srgbClr val="FFFFFF"/>
                </a:solidFill>
              </a:rPr>
              <a:t>('</a:t>
            </a:r>
            <a:r>
              <a:rPr lang="en-US" sz="16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cheap_advisor.restaurants</a:t>
            </a:r>
            <a:r>
              <a:rPr lang="en-US" sz="1600" dirty="0" smtClean="0">
                <a:solidFill>
                  <a:srgbClr val="FFFFFF"/>
                </a:solidFill>
              </a:rPr>
              <a:t>'</a:t>
            </a:r>
            <a:r>
              <a:rPr lang="en-US" sz="1600" dirty="0">
                <a:solidFill>
                  <a:srgbClr val="FFFFFF"/>
                </a:solidFill>
              </a:rPr>
              <a:t>)-&gt;</a:t>
            </a:r>
            <a:r>
              <a:rPr lang="en-US" sz="1600" dirty="0" err="1">
                <a:solidFill>
                  <a:srgbClr val="F8D05B"/>
                </a:solidFill>
              </a:rPr>
              <a:t>getFromCity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  <a:r>
              <a:rPr lang="en-US" sz="1600" b="1" dirty="0">
                <a:solidFill>
                  <a:srgbClr val="E46C0A"/>
                </a:solidFill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]</a:t>
            </a:r>
            <a:r>
              <a:rPr lang="en-US" sz="16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smtClean="0">
                <a:solidFill>
                  <a:srgbClr val="FFFFFF"/>
                </a:solidFill>
              </a:rPr>
              <a:t> }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RESTAURANTS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46355"/>
            <a:ext cx="3096344" cy="30487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04048" y="6381328"/>
            <a:ext cx="387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src</a:t>
            </a:r>
            <a:r>
              <a:rPr lang="en-US" dirty="0" smtClean="0">
                <a:solidFill>
                  <a:schemeClr val="bg1"/>
                </a:solidFill>
              </a:rPr>
              <a:t>/Plugin/</a:t>
            </a:r>
            <a:r>
              <a:rPr lang="en-US" dirty="0" err="1" smtClean="0">
                <a:solidFill>
                  <a:schemeClr val="bg1"/>
                </a:solidFill>
              </a:rPr>
              <a:t>CityWidget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Restaurants.php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6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36724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ABOUT ME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1196752"/>
            <a:ext cx="2808312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1001047"/>
            <a:ext cx="7128792" cy="521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A0053"/>
              </a:buClr>
              <a:buSzPct val="100000"/>
            </a:pPr>
            <a:r>
              <a:rPr lang="en-US" sz="4800" dirty="0" smtClean="0">
                <a:solidFill>
                  <a:srgbClr val="FA0053"/>
                </a:solidFill>
                <a:latin typeface="Verveine"/>
                <a:cs typeface="Verveine"/>
              </a:rPr>
              <a:t>Hi, I’m:</a:t>
            </a: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sz="2000" dirty="0" smtClean="0">
                <a:latin typeface="DINPro-Medium"/>
                <a:cs typeface="DINPro-Medium"/>
              </a:rPr>
              <a:t>Gabriele / Gabi / </a:t>
            </a:r>
            <a:r>
              <a:rPr lang="en-US" sz="2000" dirty="0" err="1" smtClean="0">
                <a:latin typeface="DINPro-Medium"/>
                <a:cs typeface="DINPro-Medium"/>
              </a:rPr>
              <a:t>gambry</a:t>
            </a:r>
            <a:endParaRPr lang="en-US" sz="2000" dirty="0" smtClean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tr-TR" sz="2000" dirty="0">
                <a:latin typeface="DINPro-Medium"/>
                <a:cs typeface="DINPro-Medium"/>
              </a:rPr>
              <a:t>15</a:t>
            </a:r>
            <a:r>
              <a:rPr lang="tr-TR" sz="2000" dirty="0" smtClean="0">
                <a:latin typeface="DINPro-Medium"/>
                <a:cs typeface="DINPro-Medium"/>
              </a:rPr>
              <a:t>+ </a:t>
            </a:r>
            <a:r>
              <a:rPr lang="tr-TR" sz="2000" dirty="0">
                <a:latin typeface="DINPro-Medium"/>
                <a:cs typeface="DINPro-Medium"/>
              </a:rPr>
              <a:t>PHP / </a:t>
            </a:r>
            <a:r>
              <a:rPr lang="tr-TR" sz="2000" dirty="0" smtClean="0">
                <a:latin typeface="DINPro-Medium"/>
                <a:cs typeface="DINPro-Medium"/>
              </a:rPr>
              <a:t>10+ </a:t>
            </a:r>
            <a:r>
              <a:rPr lang="tr-TR" sz="2000" dirty="0" err="1" smtClean="0">
                <a:latin typeface="DINPro-Medium"/>
                <a:cs typeface="DINPro-Medium"/>
              </a:rPr>
              <a:t>Drupal</a:t>
            </a:r>
            <a:endParaRPr lang="en-US" sz="2000" dirty="0" smtClean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sz="2000" dirty="0" smtClean="0">
                <a:latin typeface="DINPro-Medium"/>
                <a:cs typeface="DINPro-Medium"/>
              </a:rPr>
              <a:t>Lead Drupal Engineer/Consultant @ MANIFESTO</a:t>
            </a:r>
            <a:endParaRPr lang="en-US" dirty="0" smtClean="0"/>
          </a:p>
          <a:p>
            <a:pPr>
              <a:lnSpc>
                <a:spcPct val="150000"/>
              </a:lnSpc>
              <a:buClr>
                <a:srgbClr val="FA0053"/>
              </a:buClr>
              <a:buSzPct val="100000"/>
            </a:pPr>
            <a:r>
              <a:rPr lang="en-US" sz="4800" dirty="0">
                <a:solidFill>
                  <a:srgbClr val="FA0053"/>
                </a:solidFill>
                <a:latin typeface="Verveine"/>
                <a:cs typeface="Verveine"/>
              </a:rPr>
              <a:t>I Like:</a:t>
            </a: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DINPro-Medium"/>
                <a:cs typeface="DINPro-Medium"/>
              </a:rPr>
              <a:t>Drupal, PHP, </a:t>
            </a:r>
            <a:r>
              <a:rPr lang="en-US" dirty="0" err="1" smtClean="0">
                <a:latin typeface="DINPro-Medium"/>
                <a:cs typeface="DINPro-Medium"/>
              </a:rPr>
              <a:t>Javascript</a:t>
            </a:r>
            <a:r>
              <a:rPr lang="en-US" dirty="0" smtClean="0">
                <a:latin typeface="DINPro-Medium"/>
                <a:cs typeface="DINPro-Medium"/>
              </a:rPr>
              <a:t>, Deployment, Performance</a:t>
            </a:r>
            <a:endParaRPr lang="en-US" dirty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err="1" smtClean="0">
                <a:latin typeface="DINPro-Medium"/>
                <a:cs typeface="DINPro-Medium"/>
              </a:rPr>
              <a:t>Chatbots</a:t>
            </a:r>
            <a:r>
              <a:rPr lang="en-US" dirty="0" smtClean="0">
                <a:latin typeface="DINPro-Medium"/>
                <a:cs typeface="DINPro-Medium"/>
              </a:rPr>
              <a:t> and Personal Assistants, Encryption</a:t>
            </a:r>
            <a:endParaRPr lang="en-US" dirty="0">
              <a:latin typeface="DINPro-Medium"/>
              <a:cs typeface="DINPro-Medium"/>
            </a:endParaRPr>
          </a:p>
          <a:p>
            <a:pPr marL="285750" indent="-285750">
              <a:lnSpc>
                <a:spcPct val="150000"/>
              </a:lnSpc>
              <a:buClr>
                <a:srgbClr val="FA0053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DINPro-Medium"/>
                <a:cs typeface="DINPro-Medium"/>
              </a:rPr>
              <a:t>Altered Carbon</a:t>
            </a:r>
            <a:endParaRPr lang="en-US" dirty="0">
              <a:latin typeface="DINPro-Medium"/>
              <a:cs typeface="DINPro-Medium"/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32040" y="3501008"/>
            <a:ext cx="1368152" cy="0"/>
          </a:xfrm>
          <a:prstGeom prst="line">
            <a:avLst/>
          </a:prstGeom>
          <a:ln w="28575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OPchGSc_400x4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157192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660232" y="404664"/>
            <a:ext cx="1993529" cy="1383841"/>
            <a:chOff x="0" y="254000"/>
            <a:chExt cx="9144000" cy="6347460"/>
          </a:xfrm>
        </p:grpSpPr>
        <p:sp>
          <p:nvSpPr>
            <p:cNvPr id="7" name="Oval 6"/>
            <p:cNvSpPr/>
            <p:nvPr/>
          </p:nvSpPr>
          <p:spPr>
            <a:xfrm>
              <a:off x="5004048" y="1124744"/>
              <a:ext cx="2520280" cy="25202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4" name="Oval 3"/>
            <p:cNvSpPr/>
            <p:nvPr/>
          </p:nvSpPr>
          <p:spPr>
            <a:xfrm>
              <a:off x="1979712" y="980728"/>
              <a:ext cx="2664296" cy="27667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5" name="Oval 4"/>
            <p:cNvSpPr/>
            <p:nvPr/>
          </p:nvSpPr>
          <p:spPr>
            <a:xfrm>
              <a:off x="2627784" y="1700808"/>
              <a:ext cx="1296144" cy="13681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sp>
          <p:nvSpPr>
            <p:cNvPr id="8" name="Oval 7"/>
            <p:cNvSpPr/>
            <p:nvPr/>
          </p:nvSpPr>
          <p:spPr>
            <a:xfrm>
              <a:off x="5724128" y="1844824"/>
              <a:ext cx="1080120" cy="10801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"/>
            </a:p>
          </p:txBody>
        </p:sp>
        <p:pic>
          <p:nvPicPr>
            <p:cNvPr id="3" name="Picture 2" descr="1200px-TripAdvisor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4000"/>
              <a:ext cx="9144000" cy="634746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539552" y="4365104"/>
            <a:ext cx="7848872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71564" y="1268760"/>
            <a:ext cx="214890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rial"/>
                <a:cs typeface="Arial"/>
              </a:rPr>
              <a:t>cheap</a:t>
            </a:r>
            <a:r>
              <a:rPr lang="en-US" sz="2400" b="1" dirty="0" err="1" smtClean="0">
                <a:solidFill>
                  <a:srgbClr val="15A474"/>
                </a:solidFill>
                <a:latin typeface="Arial"/>
                <a:cs typeface="Arial"/>
              </a:rPr>
              <a:t>advisor</a:t>
            </a:r>
            <a:endParaRPr lang="en-US" sz="2400" b="1" dirty="0">
              <a:solidFill>
                <a:srgbClr val="15A474"/>
              </a:solidFill>
              <a:latin typeface="Arial"/>
              <a:cs typeface="Arial"/>
            </a:endParaRPr>
          </a:p>
          <a:p>
            <a:endParaRPr lang="en-US" sz="200" b="1" dirty="0">
              <a:solidFill>
                <a:srgbClr val="15A474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502182"/>
            <a:ext cx="734481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http://www.google.com/?q=Cool+Things+in+</a:t>
            </a:r>
            <a:r>
              <a:rPr lang="en-US" sz="2400" dirty="0" smtClean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dirty="0" smtClean="0">
              <a:solidFill>
                <a:srgbClr val="FA0352"/>
              </a:solidFill>
              <a:latin typeface="Verveine"/>
              <a:cs typeface="Vervein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http://tourism.biz/cities/</a:t>
            </a:r>
            <a:r>
              <a:rPr lang="en-US" sz="2400" dirty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http://aroundtheworld.whatever/visit/</a:t>
            </a:r>
            <a:r>
              <a:rPr lang="en-US" sz="2400" dirty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http://coolthings.to.do/places/</a:t>
            </a:r>
            <a:r>
              <a:rPr lang="en-US" sz="2400" dirty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cheap.local</a:t>
            </a:r>
            <a:r>
              <a:rPr lang="en-US" dirty="0" smtClean="0"/>
              <a:t>/</a:t>
            </a:r>
            <a:r>
              <a:rPr lang="en-US" sz="2400" dirty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hotels.com</a:t>
            </a:r>
            <a:r>
              <a:rPr lang="en-US" dirty="0" smtClean="0"/>
              <a:t>/</a:t>
            </a:r>
            <a:r>
              <a:rPr lang="en-US" sz="2400" dirty="0" smtClean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http://</a:t>
            </a:r>
            <a:r>
              <a:rPr lang="en-US" dirty="0" err="1"/>
              <a:t>trivago.com</a:t>
            </a:r>
            <a:r>
              <a:rPr lang="en-US" dirty="0"/>
              <a:t>/</a:t>
            </a:r>
            <a:r>
              <a:rPr lang="en-US" sz="2400" dirty="0" smtClean="0">
                <a:solidFill>
                  <a:srgbClr val="FA0352"/>
                </a:solidFill>
                <a:latin typeface="Verveine"/>
                <a:cs typeface="Verveine"/>
              </a:rPr>
              <a:t>London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404664"/>
            <a:ext cx="27363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IFRAMEs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24744"/>
            <a:ext cx="2376264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9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96752"/>
            <a:ext cx="424847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Provides a base 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plugin for 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derivatives.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@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id = "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",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label = @Translation("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"),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  deriver = "Drupal\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cheap_advisor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\Plugin\Derivative\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"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</a:t>
            </a:r>
            <a:r>
              <a:rPr lang="en-US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endParaRPr lang="en-GB" sz="1200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lass </a:t>
            </a:r>
            <a:r>
              <a:rPr lang="en-US" sz="1200" dirty="0" err="1" smtClean="0">
                <a:solidFill>
                  <a:srgbClr val="FFFFFF"/>
                </a:solidFill>
              </a:rPr>
              <a:t>Iframes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E46C0A"/>
                </a:solidFill>
              </a:rPr>
              <a:t>extends</a:t>
            </a:r>
            <a:r>
              <a:rPr lang="en-US" sz="1200" b="1" dirty="0" smtClean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FFFFF"/>
                </a:solidFill>
              </a:rPr>
              <a:t>CityWidgetBase</a:t>
            </a:r>
            <a:r>
              <a:rPr lang="en-US" sz="1200" dirty="0">
                <a:solidFill>
                  <a:srgbClr val="FFFFFF"/>
                </a:solidFill>
              </a:rPr>
              <a:t> {</a:t>
            </a:r>
          </a:p>
          <a:p>
            <a:endParaRPr lang="en-US" sz="1200" dirty="0">
              <a:solidFill>
                <a:srgbClr val="FFFFFF"/>
              </a:solidFill>
            </a:endParaRPr>
          </a:p>
          <a:p>
            <a:r>
              <a:rPr lang="mr-IN" sz="1200" dirty="0">
                <a:solidFill>
                  <a:srgbClr val="FFFFFF"/>
                </a:solidFill>
              </a:rPr>
              <a:t>  </a:t>
            </a:r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US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* 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{@</a:t>
            </a:r>
            <a:r>
              <a:rPr lang="en-GB" sz="120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inheritdoc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endParaRPr lang="en-US" sz="12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sz="1200" i="1" dirty="0">
                <a:solidFill>
                  <a:srgbClr val="FFFFFF"/>
                </a:solidFill>
              </a:rPr>
              <a:t>  </a:t>
            </a:r>
            <a:r>
              <a:rPr lang="en-US" sz="1200" b="1" dirty="0">
                <a:solidFill>
                  <a:srgbClr val="E46C0A"/>
                </a:solidFill>
              </a:rPr>
              <a:t>public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E46C0A"/>
                </a:solidFill>
              </a:rPr>
              <a:t>function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dirty="0" err="1">
                <a:solidFill>
                  <a:srgbClr val="F8D05B"/>
                </a:solidFill>
              </a:rPr>
              <a:t>buildWidget</a:t>
            </a:r>
            <a:r>
              <a:rPr lang="en-US" sz="1200" dirty="0">
                <a:solidFill>
                  <a:srgbClr val="FFFFFF"/>
                </a:solidFill>
              </a:rPr>
              <a:t>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200" dirty="0" smtClean="0">
                <a:solidFill>
                  <a:srgbClr val="FFFFFF"/>
                </a:solidFill>
              </a:rPr>
              <a:t>) {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  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url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=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$this</a:t>
            </a:r>
            <a:r>
              <a:rPr lang="en-US" sz="1200" b="1" i="1" dirty="0">
                <a:solidFill>
                  <a:srgbClr val="FFFFFF"/>
                </a:solidFill>
              </a:rPr>
              <a:t>-&gt;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pluginDefinition</a:t>
            </a:r>
            <a:r>
              <a:rPr lang="en-US" sz="1200" b="1" i="1" dirty="0">
                <a:solidFill>
                  <a:srgbClr val="FFFFFF"/>
                </a:solidFill>
              </a:rPr>
              <a:t>['</a:t>
            </a:r>
            <a:r>
              <a:rPr lang="en-US" sz="12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iframe_url</a:t>
            </a:r>
            <a:r>
              <a:rPr lang="en-US" sz="1200" b="1" i="1" dirty="0">
                <a:solidFill>
                  <a:srgbClr val="FFFFFF"/>
                </a:solidFill>
              </a:rPr>
              <a:t>'</a:t>
            </a:r>
            <a:r>
              <a:rPr lang="en-US" sz="1200" b="1" i="1" dirty="0" smtClean="0">
                <a:solidFill>
                  <a:srgbClr val="FFFFFF"/>
                </a:solidFill>
              </a:rPr>
              <a:t>]</a:t>
            </a:r>
            <a:r>
              <a:rPr lang="en-US" sz="12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    </a:t>
            </a:r>
            <a:r>
              <a:rPr lang="en-US" sz="1200" b="1" dirty="0">
                <a:solidFill>
                  <a:srgbClr val="E46C0A"/>
                </a:solidFill>
              </a:rPr>
              <a:t>return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[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   </a:t>
            </a:r>
            <a:r>
              <a:rPr lang="en-US" sz="1200" dirty="0" smtClean="0">
                <a:solidFill>
                  <a:srgbClr val="FFFFFF"/>
                </a:solidFill>
              </a:rPr>
              <a:t>  '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#markup</a:t>
            </a:r>
            <a:r>
              <a:rPr lang="en-US" sz="1200" dirty="0" smtClean="0">
                <a:solidFill>
                  <a:srgbClr val="FFFFFF"/>
                </a:solidFill>
              </a:rPr>
              <a:t>' </a:t>
            </a:r>
            <a:r>
              <a:rPr lang="en-US" sz="1200" dirty="0">
                <a:solidFill>
                  <a:srgbClr val="FFFFFF"/>
                </a:solidFill>
              </a:rPr>
              <a:t>=&gt; </a:t>
            </a:r>
            <a:r>
              <a:rPr lang="en-US" sz="1200" dirty="0" smtClean="0">
                <a:solidFill>
                  <a:srgbClr val="FFFFFF"/>
                </a:solidFill>
              </a:rPr>
              <a:t>’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12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iframe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src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=“</a:t>
            </a:r>
            <a:r>
              <a:rPr lang="en-US" sz="1200" b="1" i="1" dirty="0" smtClean="0">
                <a:solidFill>
                  <a:srgbClr val="FFFFFF"/>
                </a:solidFill>
              </a:rPr>
              <a:t>’ .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url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i="1" dirty="0" smtClean="0">
                <a:solidFill>
                  <a:srgbClr val="FFFFFF"/>
                </a:solidFill>
              </a:rPr>
              <a:t>.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 </a:t>
            </a:r>
            <a:r>
              <a:rPr lang="en-US" sz="1200" b="1" i="1" dirty="0" smtClean="0">
                <a:solidFill>
                  <a:srgbClr val="FFFFFF"/>
                </a:solidFill>
              </a:rPr>
              <a:t>. ‘</a:t>
            </a:r>
            <a:r>
              <a:rPr lang="en-US" sz="12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”/&gt;</a:t>
            </a:r>
            <a:r>
              <a:rPr lang="en-US" sz="1200" dirty="0" smtClean="0">
                <a:solidFill>
                  <a:srgbClr val="FFFFFF"/>
                </a:solidFill>
              </a:rPr>
              <a:t>'</a:t>
            </a:r>
            <a:r>
              <a:rPr lang="en-US" sz="1200" b="1" dirty="0" smtClean="0">
                <a:solidFill>
                  <a:srgbClr val="E46C0A"/>
                </a:solidFill>
              </a:rPr>
              <a:t>,</a:t>
            </a:r>
          </a:p>
          <a:p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b="1" dirty="0" smtClean="0">
                <a:solidFill>
                  <a:srgbClr val="E46C0A"/>
                </a:solidFill>
              </a:rPr>
              <a:t>  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]</a:t>
            </a:r>
            <a:r>
              <a:rPr lang="en-US" sz="12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 }</a:t>
            </a:r>
            <a:endParaRPr lang="en-US" sz="1200" dirty="0">
              <a:solidFill>
                <a:srgbClr val="FFFFFF"/>
              </a:solidFill>
            </a:endParaRPr>
          </a:p>
          <a:p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IFRAMEs (derivatives)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52736"/>
            <a:ext cx="4608512" cy="24107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27984" y="1204202"/>
            <a:ext cx="4464496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plugin deriver.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</a:t>
            </a:r>
          </a:p>
          <a:p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@see \Drupal\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cheap_advisor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\Plugin\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Iframes</a:t>
            </a:r>
            <a:endParaRPr lang="en-US" sz="1200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*/</a:t>
            </a:r>
          </a:p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class </a:t>
            </a:r>
            <a:r>
              <a:rPr lang="en-US" sz="1200" dirty="0" err="1" smtClean="0">
                <a:solidFill>
                  <a:srgbClr val="FFFFFF"/>
                </a:solidFill>
              </a:rPr>
              <a:t>Iframes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E46C0A"/>
                </a:solidFill>
              </a:rPr>
              <a:t>extends</a:t>
            </a:r>
            <a:r>
              <a:rPr lang="en-US" sz="1200" b="1" dirty="0" smtClean="0">
                <a:solidFill>
                  <a:srgbClr val="FFFFFF"/>
                </a:solidFill>
              </a:rPr>
              <a:t> </a:t>
            </a:r>
            <a:r>
              <a:rPr lang="en-US" sz="1200" dirty="0" err="1" smtClean="0">
                <a:solidFill>
                  <a:srgbClr val="FFFFFF"/>
                </a:solidFill>
              </a:rPr>
              <a:t>DeriverBase</a:t>
            </a:r>
            <a:r>
              <a:rPr lang="en-US" sz="1200" dirty="0" smtClean="0">
                <a:solidFill>
                  <a:srgbClr val="FFFFFF"/>
                </a:solidFill>
              </a:rPr>
              <a:t> {</a:t>
            </a:r>
          </a:p>
          <a:p>
            <a:endParaRPr lang="en-US" sz="1200" dirty="0" smtClean="0">
              <a:solidFill>
                <a:srgbClr val="FFFFFF"/>
              </a:solidFill>
            </a:endParaRPr>
          </a:p>
          <a:p>
            <a:r>
              <a:rPr lang="mr-IN" sz="1200" dirty="0" smtClean="0">
                <a:solidFill>
                  <a:srgbClr val="FFFFFF"/>
                </a:solidFill>
              </a:rPr>
              <a:t>  </a:t>
            </a:r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* 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{@</a:t>
            </a:r>
            <a:r>
              <a:rPr lang="en-GB" sz="1200" i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inheritdoc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endParaRPr lang="en-US" sz="1200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mr-IN" sz="12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*/</a:t>
            </a:r>
          </a:p>
          <a:p>
            <a:r>
              <a:rPr lang="en-US" sz="1200" i="1" dirty="0" smtClean="0">
                <a:solidFill>
                  <a:srgbClr val="FFFFFF"/>
                </a:solidFill>
              </a:rPr>
              <a:t>  </a:t>
            </a:r>
            <a:r>
              <a:rPr lang="en-US" sz="1200" b="1" dirty="0" smtClean="0">
                <a:solidFill>
                  <a:srgbClr val="E46C0A"/>
                </a:solidFill>
              </a:rPr>
              <a:t>public</a:t>
            </a:r>
            <a:r>
              <a:rPr lang="en-US" sz="1200" b="1" dirty="0" smtClean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E46C0A"/>
                </a:solidFill>
              </a:rPr>
              <a:t>function</a:t>
            </a:r>
            <a:r>
              <a:rPr lang="en-US" sz="1200" b="1" dirty="0" smtClean="0">
                <a:solidFill>
                  <a:srgbClr val="FFFFFF"/>
                </a:solidFill>
              </a:rPr>
              <a:t> </a:t>
            </a:r>
            <a:r>
              <a:rPr lang="en-US" sz="1200" dirty="0" err="1" smtClean="0">
                <a:solidFill>
                  <a:srgbClr val="F8D05B"/>
                </a:solidFill>
              </a:rPr>
              <a:t>getDerivativeDefinitions</a:t>
            </a:r>
            <a:r>
              <a:rPr lang="en-US" sz="1200" dirty="0" smtClean="0">
                <a:solidFill>
                  <a:srgbClr val="FFFFFF"/>
                </a:solidFill>
              </a:rPr>
              <a:t>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base_plugin_definition</a:t>
            </a:r>
            <a:r>
              <a:rPr lang="en-US" sz="1200" dirty="0" smtClean="0">
                <a:solidFill>
                  <a:srgbClr val="FFFFFF"/>
                </a:solidFill>
              </a:rPr>
              <a:t>) {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    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// Here your logic to load dynamic </a:t>
            </a:r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</a:rPr>
              <a:t>URLs</a:t>
            </a: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   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urls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= [</a:t>
            </a:r>
            <a:r>
              <a:rPr lang="mr-IN" sz="1200" dirty="0" smtClean="0">
                <a:solidFill>
                  <a:srgbClr val="FFFFFF"/>
                </a:solidFill>
              </a:rPr>
              <a:t>…</a:t>
            </a:r>
            <a:r>
              <a:rPr lang="en-GB" sz="1200" dirty="0" smtClean="0">
                <a:solidFill>
                  <a:srgbClr val="FFFFFF"/>
                </a:solidFill>
              </a:rPr>
              <a:t>];</a:t>
            </a:r>
            <a:endParaRPr lang="en-US" sz="1200" b="1" dirty="0" smtClean="0">
              <a:solidFill>
                <a:srgbClr val="FFFFFF"/>
              </a:solidFill>
            </a:endParaRPr>
          </a:p>
          <a:p>
            <a:r>
              <a:rPr lang="en-US" sz="1200" dirty="0" smtClean="0">
                <a:solidFill>
                  <a:srgbClr val="FFFFFF"/>
                </a:solidFill>
              </a:rPr>
              <a:t>    </a:t>
            </a:r>
            <a:r>
              <a:rPr lang="en-US" sz="1200" b="1" dirty="0" err="1">
                <a:solidFill>
                  <a:srgbClr val="E46C0A"/>
                </a:solidFill>
              </a:rPr>
              <a:t>foreach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urls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rgbClr val="E46C0A"/>
                </a:solidFill>
              </a:rPr>
              <a:t>as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$name </a:t>
            </a:r>
            <a:r>
              <a:rPr lang="en-US" sz="1200" b="1" dirty="0">
                <a:solidFill>
                  <a:srgbClr val="FFFFFF"/>
                </a:solidFill>
              </a:rPr>
              <a:t>=&gt;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iframe_url</a:t>
            </a:r>
            <a:r>
              <a:rPr lang="en-US" sz="1200" b="1" dirty="0">
                <a:solidFill>
                  <a:srgbClr val="FFFFFF"/>
                </a:solidFill>
              </a:rPr>
              <a:t>) {</a:t>
            </a:r>
          </a:p>
          <a:p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$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this</a:t>
            </a:r>
            <a:r>
              <a:rPr lang="en-US" sz="1200" b="1" dirty="0" smtClean="0">
                <a:solidFill>
                  <a:srgbClr val="FFFFFF"/>
                </a:solidFill>
              </a:rPr>
              <a:t>-</a:t>
            </a:r>
            <a:r>
              <a:rPr lang="en-US" sz="1200" b="1" dirty="0">
                <a:solidFill>
                  <a:srgbClr val="FFFFFF"/>
                </a:solidFill>
              </a:rPr>
              <a:t>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derivatives</a:t>
            </a:r>
            <a:r>
              <a:rPr lang="en-US" sz="1200" b="1" dirty="0">
                <a:solidFill>
                  <a:srgbClr val="FFFFFF"/>
                </a:solidFill>
              </a:rPr>
              <a:t>['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200" b="1" dirty="0">
                <a:solidFill>
                  <a:srgbClr val="FFFFFF"/>
                </a:solidFill>
              </a:rPr>
              <a:t>' .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$name</a:t>
            </a:r>
            <a:r>
              <a:rPr lang="en-US" sz="1200" b="1" dirty="0">
                <a:solidFill>
                  <a:srgbClr val="FFFFFF"/>
                </a:solidFill>
              </a:rPr>
              <a:t>] =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base_plugin_definition</a:t>
            </a:r>
            <a:r>
              <a:rPr lang="en-US" sz="1200" b="1" dirty="0" smtClean="0">
                <a:solidFill>
                  <a:srgbClr val="E46C0A"/>
                </a:solidFill>
              </a:rPr>
              <a:t>;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 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$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this</a:t>
            </a:r>
            <a:r>
              <a:rPr lang="en-US" sz="1200" b="1" dirty="0">
                <a:solidFill>
                  <a:srgbClr val="FFFFFF"/>
                </a:solidFill>
              </a:rPr>
              <a:t>-&gt;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derivatives</a:t>
            </a:r>
            <a:r>
              <a:rPr lang="en-US" sz="1200" b="1" dirty="0">
                <a:solidFill>
                  <a:srgbClr val="FFFFFF"/>
                </a:solidFill>
              </a:rPr>
              <a:t>['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200" b="1" dirty="0">
                <a:solidFill>
                  <a:srgbClr val="FFFFFF"/>
                </a:solidFill>
              </a:rPr>
              <a:t>' .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$name</a:t>
            </a:r>
            <a:r>
              <a:rPr lang="en-US" sz="1200" b="1" dirty="0">
                <a:solidFill>
                  <a:srgbClr val="FFFFFF"/>
                </a:solidFill>
              </a:rPr>
              <a:t>]</a:t>
            </a:r>
            <a:r>
              <a:rPr lang="en-US" sz="1200" b="1" dirty="0" smtClean="0">
                <a:solidFill>
                  <a:srgbClr val="FFFFFF"/>
                </a:solidFill>
              </a:rPr>
              <a:t>[</a:t>
            </a:r>
            <a:r>
              <a:rPr lang="en-US" sz="1200" b="1" dirty="0">
                <a:solidFill>
                  <a:srgbClr val="FFFFFF"/>
                </a:solidFill>
              </a:rPr>
              <a:t>'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label</a:t>
            </a:r>
            <a:r>
              <a:rPr lang="en-US" sz="1200" b="1" dirty="0">
                <a:solidFill>
                  <a:srgbClr val="FFFFFF"/>
                </a:solidFill>
              </a:rPr>
              <a:t>'] =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b="1" dirty="0" err="1">
                <a:solidFill>
                  <a:srgbClr val="FFFFFF"/>
                </a:solidFill>
              </a:rPr>
              <a:t>ucfirst</a:t>
            </a:r>
            <a:r>
              <a:rPr lang="en-US" sz="1200" b="1" dirty="0" smtClean="0">
                <a:solidFill>
                  <a:srgbClr val="FFFFFF"/>
                </a:solidFill>
              </a:rPr>
              <a:t>(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$name</a:t>
            </a:r>
            <a:r>
              <a:rPr lang="en-US" sz="1200" b="1" dirty="0" smtClean="0">
                <a:solidFill>
                  <a:srgbClr val="FFFFFF"/>
                </a:solidFill>
              </a:rPr>
              <a:t>)</a:t>
            </a:r>
            <a:r>
              <a:rPr lang="en-US" sz="12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$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this</a:t>
            </a:r>
            <a:r>
              <a:rPr lang="en-US" sz="1200" b="1" dirty="0">
                <a:solidFill>
                  <a:srgbClr val="FFFFFF"/>
                </a:solidFill>
              </a:rPr>
              <a:t>-&gt;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derivatives</a:t>
            </a:r>
            <a:r>
              <a:rPr lang="en-US" sz="1200" b="1" dirty="0">
                <a:solidFill>
                  <a:srgbClr val="FFFFFF"/>
                </a:solidFill>
              </a:rPr>
              <a:t>['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</a:t>
            </a:r>
            <a:r>
              <a:rPr lang="en-US" sz="12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1200" b="1" dirty="0">
                <a:solidFill>
                  <a:srgbClr val="FFFFFF"/>
                </a:solidFill>
              </a:rPr>
              <a:t>' .</a:t>
            </a:r>
            <a:r>
              <a:rPr lang="en-US" sz="1200" b="1" dirty="0">
                <a:solidFill>
                  <a:srgbClr val="E46C0A"/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$name</a:t>
            </a:r>
            <a:r>
              <a:rPr lang="en-US" sz="1200" b="1" dirty="0">
                <a:solidFill>
                  <a:srgbClr val="FFFFFF"/>
                </a:solidFill>
              </a:rPr>
              <a:t>]</a:t>
            </a:r>
            <a:r>
              <a:rPr lang="en-US" sz="1200" b="1" dirty="0" smtClean="0">
                <a:solidFill>
                  <a:srgbClr val="FFFFFF"/>
                </a:solidFill>
              </a:rPr>
              <a:t>[</a:t>
            </a:r>
            <a:r>
              <a:rPr lang="en-US" sz="1200" b="1" dirty="0">
                <a:solidFill>
                  <a:srgbClr val="FFFFFF"/>
                </a:solidFill>
              </a:rPr>
              <a:t>'</a:t>
            </a:r>
            <a:r>
              <a:rPr lang="en-US" sz="12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iframe_url</a:t>
            </a:r>
            <a:r>
              <a:rPr lang="en-US" sz="1200" b="1" dirty="0">
                <a:solidFill>
                  <a:srgbClr val="FFFFFF"/>
                </a:solidFill>
              </a:rPr>
              <a:t>'] =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</a:t>
            </a:r>
            <a:r>
              <a:rPr 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iframe_url</a:t>
            </a:r>
            <a:r>
              <a:rPr lang="en-US" sz="1200" b="1" dirty="0" smtClean="0">
                <a:solidFill>
                  <a:srgbClr val="E46C0A"/>
                </a:solidFill>
              </a:rPr>
              <a:t>;</a:t>
            </a:r>
            <a:endParaRPr lang="en-US" sz="1200" b="1" dirty="0">
              <a:solidFill>
                <a:srgbClr val="E46C0A"/>
              </a:solidFill>
            </a:endParaRPr>
          </a:p>
          <a:p>
            <a:r>
              <a:rPr lang="en-US" sz="1200" b="1" dirty="0">
                <a:solidFill>
                  <a:srgbClr val="FFFFFF"/>
                </a:solidFill>
              </a:rPr>
              <a:t>    </a:t>
            </a:r>
            <a:r>
              <a:rPr lang="en-US" sz="1200" b="1" dirty="0" smtClean="0">
                <a:solidFill>
                  <a:srgbClr val="FFFFFF"/>
                </a:solidFill>
              </a:rPr>
              <a:t>}</a:t>
            </a:r>
            <a:endParaRPr lang="en-US" sz="1200" b="1" dirty="0">
              <a:solidFill>
                <a:srgbClr val="E46C0A"/>
              </a:solidFill>
            </a:endParaRPr>
          </a:p>
          <a:p>
            <a:r>
              <a:rPr lang="en-US" sz="1200" b="1" dirty="0">
                <a:solidFill>
                  <a:srgbClr val="E46C0A"/>
                </a:solidFill>
              </a:rPr>
              <a:t>    return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$this</a:t>
            </a:r>
            <a:r>
              <a:rPr lang="en-US" sz="1200" b="1" dirty="0" smtClean="0">
                <a:solidFill>
                  <a:srgbClr val="FFFFFF"/>
                </a:solidFill>
              </a:rPr>
              <a:t>-&gt;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derivatives</a:t>
            </a:r>
            <a:r>
              <a:rPr lang="en-US" sz="1200" b="1" dirty="0" smtClean="0">
                <a:solidFill>
                  <a:srgbClr val="E46C0A"/>
                </a:solidFill>
              </a:rPr>
              <a:t>;</a:t>
            </a:r>
            <a:r>
              <a:rPr lang="en-US" sz="1200" dirty="0" smtClean="0">
                <a:solidFill>
                  <a:srgbClr val="FFFFFF"/>
                </a:solidFill>
              </a:rPr>
              <a:t>  </a:t>
            </a:r>
          </a:p>
          <a:p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 }</a:t>
            </a:r>
          </a:p>
          <a:p>
            <a:endParaRPr lang="en-US" sz="1200" dirty="0" smtClean="0">
              <a:solidFill>
                <a:srgbClr val="FFFFFF"/>
              </a:solidFill>
            </a:endParaRPr>
          </a:p>
          <a:p>
            <a:r>
              <a:rPr lang="en-US" sz="1200" dirty="0" smtClean="0">
                <a:solidFill>
                  <a:srgbClr val="FFFFFF"/>
                </a:solidFill>
              </a:rPr>
              <a:t>}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54452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Base plugin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551723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Deriver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6309320"/>
            <a:ext cx="3101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src</a:t>
            </a:r>
            <a:r>
              <a:rPr lang="en-US" sz="1600" dirty="0" smtClean="0">
                <a:solidFill>
                  <a:schemeClr val="bg1"/>
                </a:solidFill>
              </a:rPr>
              <a:t>/Plugin/</a:t>
            </a:r>
            <a:r>
              <a:rPr lang="en-US" sz="1600" dirty="0" err="1" smtClean="0">
                <a:solidFill>
                  <a:schemeClr val="bg1"/>
                </a:solidFill>
              </a:rPr>
              <a:t>CityWidget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</a:rPr>
              <a:t>Iframes.php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6309320"/>
            <a:ext cx="3027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src</a:t>
            </a:r>
            <a:r>
              <a:rPr lang="en-US" sz="1600" dirty="0" smtClean="0">
                <a:solidFill>
                  <a:schemeClr val="bg1"/>
                </a:solidFill>
              </a:rPr>
              <a:t>/Plugin/Derivative/</a:t>
            </a:r>
            <a:r>
              <a:rPr lang="en-US" sz="1600" dirty="0" err="1" smtClean="0">
                <a:solidFill>
                  <a:schemeClr val="bg1"/>
                </a:solidFill>
              </a:rPr>
              <a:t>Iframes.php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231587"/>
            <a:ext cx="8136904" cy="550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mr-IN" sz="1600" dirty="0">
                <a:solidFill>
                  <a:srgbClr val="FFFFFF"/>
                </a:solidFill>
              </a:rPr>
              <a:t>  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/**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 Build the City page content.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@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param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string $city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  The city, as passed by the request.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@return array</a:t>
            </a:r>
          </a:p>
          <a:p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*   Return city page content render-able array.</a:t>
            </a:r>
            <a:r>
              <a:rPr lang="mr-IN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GB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mr-IN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mr-IN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sz="1600" i="1" dirty="0">
                <a:solidFill>
                  <a:srgbClr val="FFFFFF"/>
                </a:solidFill>
              </a:rPr>
              <a:t>  </a:t>
            </a:r>
            <a:r>
              <a:rPr lang="en-US" sz="1600" b="1" dirty="0">
                <a:solidFill>
                  <a:srgbClr val="E46C0A"/>
                </a:solidFill>
              </a:rPr>
              <a:t>public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>
                <a:solidFill>
                  <a:srgbClr val="E46C0A"/>
                </a:solidFill>
              </a:rPr>
              <a:t>function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8D05B"/>
                </a:solidFill>
              </a:rPr>
              <a:t>pageContent</a:t>
            </a:r>
            <a:r>
              <a:rPr lang="en-US" sz="1600" dirty="0" smtClean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 smtClean="0">
                <a:solidFill>
                  <a:srgbClr val="FFFFFF"/>
                </a:solidFill>
              </a:rPr>
              <a:t>) {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   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$output</a:t>
            </a:r>
            <a:r>
              <a:rPr lang="en-US" sz="1600" b="1" dirty="0">
                <a:solidFill>
                  <a:srgbClr val="E46C0A"/>
                </a:solidFill>
              </a:rPr>
              <a:t> </a:t>
            </a:r>
            <a:r>
              <a:rPr lang="en-US" sz="1600" b="1" dirty="0">
                <a:solidFill>
                  <a:srgbClr val="FFFFFF"/>
                </a:solidFill>
              </a:rPr>
              <a:t>= []</a:t>
            </a:r>
            <a:r>
              <a:rPr lang="en-US" sz="1600" b="1" dirty="0">
                <a:solidFill>
                  <a:srgbClr val="E46C0A"/>
                </a:solidFill>
              </a:rPr>
              <a:t>;</a:t>
            </a:r>
          </a:p>
          <a:p>
            <a:r>
              <a:rPr lang="en-US" sz="1600" b="1" dirty="0">
                <a:solidFill>
                  <a:srgbClr val="E46C0A"/>
                </a:solidFill>
              </a:rPr>
              <a:t>    </a:t>
            </a:r>
            <a:endParaRPr lang="en-US" sz="1600" b="1" dirty="0" smtClean="0">
              <a:solidFill>
                <a:srgbClr val="E46C0A"/>
              </a:solidFill>
            </a:endParaRPr>
          </a:p>
          <a:p>
            <a:r>
              <a:rPr lang="en-US" sz="1600" b="1" i="1" dirty="0">
                <a:solidFill>
                  <a:srgbClr val="E46C0A"/>
                </a:solidFill>
              </a:rPr>
              <a:t> </a:t>
            </a:r>
            <a:r>
              <a:rPr lang="en-US" sz="1600" b="1" i="1" dirty="0" smtClean="0">
                <a:solidFill>
                  <a:srgbClr val="E46C0A"/>
                </a:solidFill>
              </a:rPr>
              <a:t>   </a:t>
            </a:r>
            <a:r>
              <a:rPr lang="en-US" sz="1600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** @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var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\Drupal\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cheap_advisor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\Plugin\</a:t>
            </a:r>
            <a:r>
              <a:rPr lang="en-US" sz="16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CityWidgetInterface</a:t>
            </a: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$widget */</a:t>
            </a:r>
          </a:p>
          <a:p>
            <a:r>
              <a:rPr lang="en-US" sz="1600" b="1" dirty="0">
                <a:solidFill>
                  <a:srgbClr val="E46C0A"/>
                </a:solidFill>
              </a:rPr>
              <a:t>    </a:t>
            </a:r>
            <a:r>
              <a:rPr lang="en-US" sz="1600" b="1" dirty="0" err="1">
                <a:solidFill>
                  <a:srgbClr val="E46C0A"/>
                </a:solidFill>
              </a:rPr>
              <a:t>foreach</a:t>
            </a:r>
            <a:r>
              <a:rPr lang="en-US" sz="1600" b="1" dirty="0">
                <a:solidFill>
                  <a:srgbClr val="E46C0A"/>
                </a:solidFill>
              </a:rPr>
              <a:t> </a:t>
            </a:r>
            <a:r>
              <a:rPr lang="en-US" sz="1600" b="1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$this</a:t>
            </a:r>
            <a:r>
              <a:rPr lang="en-US" sz="1600" b="1" dirty="0">
                <a:solidFill>
                  <a:srgbClr val="FFFFFF"/>
                </a:solidFill>
              </a:rPr>
              <a:t>-&gt;</a:t>
            </a:r>
            <a:r>
              <a:rPr 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pluginManagerCityWidget</a:t>
            </a:r>
            <a:r>
              <a:rPr lang="en-US" sz="1600" dirty="0">
                <a:solidFill>
                  <a:srgbClr val="FFFFFF"/>
                </a:solidFill>
              </a:rPr>
              <a:t>-</a:t>
            </a:r>
            <a:r>
              <a:rPr lang="en-US" sz="1600" b="1" dirty="0">
                <a:solidFill>
                  <a:srgbClr val="FFFFFF"/>
                </a:solidFill>
              </a:rPr>
              <a:t>&gt;</a:t>
            </a:r>
            <a:r>
              <a:rPr lang="en-US" sz="1600" dirty="0" err="1">
                <a:solidFill>
                  <a:srgbClr val="F8D05B"/>
                </a:solidFill>
              </a:rPr>
              <a:t>getDefinitions</a:t>
            </a:r>
            <a:r>
              <a:rPr lang="en-US" sz="1600" b="1" dirty="0">
                <a:solidFill>
                  <a:srgbClr val="FFFFFF"/>
                </a:solidFill>
              </a:rPr>
              <a:t>()</a:t>
            </a:r>
            <a:r>
              <a:rPr lang="en-US" sz="1600" b="1" dirty="0">
                <a:solidFill>
                  <a:srgbClr val="E46C0A"/>
                </a:solidFill>
              </a:rPr>
              <a:t> as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$widget</a:t>
            </a:r>
            <a:r>
              <a:rPr lang="en-US" sz="1600" dirty="0">
                <a:solidFill>
                  <a:srgbClr val="FFFFFF"/>
                </a:solidFill>
              </a:rPr>
              <a:t>) {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$output</a:t>
            </a:r>
            <a:r>
              <a:rPr lang="en-US" sz="1600" dirty="0">
                <a:solidFill>
                  <a:srgbClr val="FFFFFF"/>
                </a:solidFill>
              </a:rPr>
              <a:t>[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$widget</a:t>
            </a:r>
            <a:r>
              <a:rPr lang="en-US" sz="1600" dirty="0">
                <a:solidFill>
                  <a:srgbClr val="FFFFFF"/>
                </a:solidFill>
              </a:rPr>
              <a:t>-&gt;</a:t>
            </a:r>
            <a:r>
              <a:rPr lang="en-US" sz="1600" dirty="0" err="1">
                <a:solidFill>
                  <a:srgbClr val="F8D05B"/>
                </a:solidFill>
              </a:rPr>
              <a:t>getPluginId</a:t>
            </a:r>
            <a:r>
              <a:rPr lang="en-US" sz="1600" dirty="0">
                <a:solidFill>
                  <a:srgbClr val="FFFFFF"/>
                </a:solidFill>
              </a:rPr>
              <a:t>()]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</a:rPr>
              <a:t>=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$widget</a:t>
            </a:r>
            <a:r>
              <a:rPr lang="en-US" sz="1600" dirty="0">
                <a:solidFill>
                  <a:srgbClr val="FFFFFF"/>
                </a:solidFill>
              </a:rPr>
              <a:t>-&gt;</a:t>
            </a:r>
            <a:r>
              <a:rPr lang="en-US" sz="1600" dirty="0" err="1">
                <a:solidFill>
                  <a:srgbClr val="F8D05B"/>
                </a:solidFill>
              </a:rPr>
              <a:t>buildWidget</a:t>
            </a:r>
            <a:r>
              <a:rPr lang="en-US" sz="1600" dirty="0">
                <a:solidFill>
                  <a:srgbClr val="FFFFFF"/>
                </a:solidFill>
              </a:rPr>
              <a:t>(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$city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;</a:t>
            </a:r>
          </a:p>
          <a:p>
            <a:r>
              <a:rPr lang="en-US" sz="1600" b="1" dirty="0">
                <a:solidFill>
                  <a:srgbClr val="E46C0A"/>
                </a:solidFill>
              </a:rPr>
              <a:t>    </a:t>
            </a:r>
            <a:r>
              <a:rPr lang="en-US" sz="1600" b="1" dirty="0">
                <a:solidFill>
                  <a:srgbClr val="FFFFFF"/>
                </a:solidFill>
              </a:rPr>
              <a:t>}</a:t>
            </a:r>
          </a:p>
          <a:p>
            <a:r>
              <a:rPr lang="en-US" sz="1600" b="1" dirty="0">
                <a:solidFill>
                  <a:srgbClr val="E46C0A"/>
                </a:solidFill>
              </a:rPr>
              <a:t>    </a:t>
            </a:r>
            <a:endParaRPr lang="en-US" sz="1600" b="1" dirty="0" smtClean="0">
              <a:solidFill>
                <a:srgbClr val="E46C0A"/>
              </a:solidFill>
            </a:endParaRPr>
          </a:p>
          <a:p>
            <a:r>
              <a:rPr lang="en-US" sz="1600" b="1" dirty="0">
                <a:solidFill>
                  <a:srgbClr val="E46C0A"/>
                </a:solidFill>
              </a:rPr>
              <a:t> </a:t>
            </a:r>
            <a:r>
              <a:rPr lang="en-US" sz="1600" b="1" dirty="0" smtClean="0">
                <a:solidFill>
                  <a:srgbClr val="E46C0A"/>
                </a:solidFill>
              </a:rPr>
              <a:t>   return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$output</a:t>
            </a:r>
            <a:r>
              <a:rPr lang="en-US" sz="1600" b="1" dirty="0" smtClean="0">
                <a:solidFill>
                  <a:srgbClr val="E46C0A"/>
                </a:solidFill>
              </a:rPr>
              <a:t>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  }</a:t>
            </a: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HOW TO USE IT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46355"/>
            <a:ext cx="3096344" cy="30487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08104" y="2276872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Controller for</a:t>
            </a:r>
          </a:p>
          <a:p>
            <a:pPr algn="ctr"/>
            <a:r>
              <a:rPr lang="en-US" sz="2400" dirty="0">
                <a:solidFill>
                  <a:srgbClr val="FF0066"/>
                </a:solidFill>
                <a:latin typeface="Verveine"/>
                <a:cs typeface="Verveine"/>
              </a:rPr>
              <a:t>r</a:t>
            </a:r>
            <a:r>
              <a:rPr lang="en-US" sz="2400" dirty="0" smtClean="0">
                <a:solidFill>
                  <a:srgbClr val="FF0066"/>
                </a:solidFill>
                <a:latin typeface="Verveine"/>
                <a:cs typeface="Verveine"/>
              </a:rPr>
              <a:t>oute /city/{city}</a:t>
            </a:r>
            <a:endParaRPr lang="en-US" sz="2400" dirty="0">
              <a:solidFill>
                <a:srgbClr val="FF0066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146200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1840" y="2042845"/>
            <a:ext cx="3630656" cy="2520280"/>
            <a:chOff x="0" y="254000"/>
            <a:chExt cx="9144000" cy="6347460"/>
          </a:xfrm>
        </p:grpSpPr>
        <p:sp>
          <p:nvSpPr>
            <p:cNvPr id="7" name="Oval 6"/>
            <p:cNvSpPr/>
            <p:nvPr/>
          </p:nvSpPr>
          <p:spPr>
            <a:xfrm>
              <a:off x="5004048" y="1124744"/>
              <a:ext cx="2520280" cy="25202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" name="Oval 3"/>
            <p:cNvSpPr/>
            <p:nvPr/>
          </p:nvSpPr>
          <p:spPr>
            <a:xfrm>
              <a:off x="1979712" y="980728"/>
              <a:ext cx="2664296" cy="27667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Oval 4"/>
            <p:cNvSpPr/>
            <p:nvPr/>
          </p:nvSpPr>
          <p:spPr>
            <a:xfrm>
              <a:off x="2627784" y="1700808"/>
              <a:ext cx="1296144" cy="13681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Oval 7"/>
            <p:cNvSpPr/>
            <p:nvPr/>
          </p:nvSpPr>
          <p:spPr>
            <a:xfrm>
              <a:off x="5724128" y="1844824"/>
              <a:ext cx="1080120" cy="10801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3" name="Picture 2" descr="1200px-TripAdvisor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4000"/>
              <a:ext cx="9144000" cy="634746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539552" y="4365104"/>
            <a:ext cx="7848872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572" y="3627021"/>
            <a:ext cx="423716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latin typeface="Arial"/>
                <a:cs typeface="Arial"/>
              </a:rPr>
              <a:t>cheap</a:t>
            </a:r>
            <a:r>
              <a:rPr lang="en-US" sz="4800" b="1" dirty="0" err="1" smtClean="0">
                <a:solidFill>
                  <a:srgbClr val="15A474"/>
                </a:solidFill>
                <a:latin typeface="Arial"/>
                <a:cs typeface="Arial"/>
              </a:rPr>
              <a:t>advisor</a:t>
            </a:r>
            <a:endParaRPr lang="en-US" sz="4800" b="1" dirty="0">
              <a:solidFill>
                <a:srgbClr val="15A474"/>
              </a:solidFill>
              <a:latin typeface="Arial"/>
              <a:cs typeface="Arial"/>
            </a:endParaRPr>
          </a:p>
          <a:p>
            <a:endParaRPr lang="en-US" sz="800" b="1" dirty="0">
              <a:solidFill>
                <a:srgbClr val="15A474"/>
              </a:solidFill>
              <a:latin typeface="Arial"/>
              <a:cs typeface="Arial"/>
            </a:endParaRPr>
          </a:p>
        </p:txBody>
      </p:sp>
      <p:pic>
        <p:nvPicPr>
          <p:cNvPr id="12" name="Picture 11" descr="Big_sm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40" y="2042845"/>
            <a:ext cx="2395984" cy="23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5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1520" y="404664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DINPro-Bold"/>
                <a:cs typeface="DINPro-Bold"/>
              </a:rPr>
              <a:t>CHATBOT API</a:t>
            </a:r>
            <a:endParaRPr lang="en-US" sz="4600" dirty="0">
              <a:latin typeface="DINPro-Bold"/>
              <a:cs typeface="DINPro-Bold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3528" y="1124744"/>
            <a:ext cx="3600400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9" t="52156" r="31984"/>
          <a:stretch/>
        </p:blipFill>
        <p:spPr>
          <a:xfrm>
            <a:off x="3203848" y="1988840"/>
            <a:ext cx="942754" cy="1676154"/>
          </a:xfrm>
          <a:prstGeom prst="rect">
            <a:avLst/>
          </a:prstGeom>
        </p:spPr>
      </p:pic>
      <p:pic>
        <p:nvPicPr>
          <p:cNvPr id="6" name="Picture 5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 t="4790" r="41042" b="49856"/>
          <a:stretch/>
        </p:blipFill>
        <p:spPr>
          <a:xfrm>
            <a:off x="323528" y="1556792"/>
            <a:ext cx="2298150" cy="2332800"/>
          </a:xfrm>
          <a:prstGeom prst="rect">
            <a:avLst/>
          </a:prstGeom>
        </p:spPr>
      </p:pic>
      <p:pic>
        <p:nvPicPr>
          <p:cNvPr id="7" name="Picture 6" descr="l_10161441_0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276872"/>
            <a:ext cx="1130003" cy="1001936"/>
          </a:xfrm>
          <a:prstGeom prst="rect">
            <a:avLst/>
          </a:prstGeom>
        </p:spPr>
      </p:pic>
      <p:pic>
        <p:nvPicPr>
          <p:cNvPr id="8" name="Picture 7" descr="facebook-messeng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132856"/>
            <a:ext cx="1152128" cy="1152128"/>
          </a:xfrm>
          <a:prstGeom prst="rect">
            <a:avLst/>
          </a:prstGeom>
        </p:spPr>
      </p:pic>
      <p:pic>
        <p:nvPicPr>
          <p:cNvPr id="10" name="Picture 9" descr="Messages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276872"/>
            <a:ext cx="946944" cy="946944"/>
          </a:xfrm>
          <a:prstGeom prst="rect">
            <a:avLst/>
          </a:prstGeom>
        </p:spPr>
      </p:pic>
      <p:pic>
        <p:nvPicPr>
          <p:cNvPr id="11" name="Picture 10" descr="Chabots &amp; Personal Assista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2" r="55687" b="20963"/>
          <a:stretch/>
        </p:blipFill>
        <p:spPr>
          <a:xfrm>
            <a:off x="1115616" y="3861048"/>
            <a:ext cx="3632492" cy="1247024"/>
          </a:xfrm>
          <a:prstGeom prst="rect">
            <a:avLst/>
          </a:prstGeom>
        </p:spPr>
      </p:pic>
      <p:pic>
        <p:nvPicPr>
          <p:cNvPr id="12" name="Picture 11" descr="botki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1508739" cy="792088"/>
          </a:xfrm>
          <a:prstGeom prst="rect">
            <a:avLst/>
          </a:prstGeom>
        </p:spPr>
      </p:pic>
      <p:pic>
        <p:nvPicPr>
          <p:cNvPr id="13" name="Picture 12" descr="Botkit__Building_Blocks_for_Building_Bot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5148500"/>
            <a:ext cx="9144000" cy="11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zzle_Blanc.jpg"/>
          <p:cNvPicPr>
            <a:picLocks noChangeAspect="1"/>
          </p:cNvPicPr>
          <p:nvPr/>
        </p:nvPicPr>
        <p:blipFill>
          <a:blip r:embed="rId2" cstate="print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5771" y="2636912"/>
            <a:ext cx="568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Verveine"/>
                <a:cs typeface="Verveine"/>
              </a:rPr>
              <a:t>Same “thing”, in different ways.</a:t>
            </a:r>
            <a:endParaRPr lang="en-US" sz="4000" dirty="0">
              <a:solidFill>
                <a:srgbClr val="FFFFFF"/>
              </a:solidFill>
              <a:latin typeface="Verveine"/>
              <a:cs typeface="Vervein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3501008"/>
            <a:ext cx="25208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DINPro-Medium"/>
                <a:cs typeface="DINPro-Medium"/>
              </a:rPr>
              <a:t>THANK YOU!</a:t>
            </a:r>
            <a:endParaRPr lang="en-US" sz="3200" dirty="0">
              <a:solidFill>
                <a:srgbClr val="FFFFFF"/>
              </a:solidFill>
              <a:latin typeface="DINPro-Medium"/>
              <a:cs typeface="DINPro-Medium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347864" y="4077072"/>
            <a:ext cx="2291164" cy="0"/>
          </a:xfrm>
          <a:prstGeom prst="line">
            <a:avLst/>
          </a:prstGeom>
          <a:ln w="57150" cmpd="sng">
            <a:solidFill>
              <a:srgbClr val="FA00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560" y="5233843"/>
            <a:ext cx="792088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drupal.org</a:t>
            </a: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>/docs/8/</a:t>
            </a:r>
            <a:r>
              <a:rPr lang="en-US" dirty="0" err="1">
                <a:solidFill>
                  <a:srgbClr val="FFFFFF"/>
                </a:solidFill>
                <a:latin typeface="DINPro-Medium"/>
                <a:cs typeface="DINPro-Medium"/>
              </a:rPr>
              <a:t>api</a:t>
            </a: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>/plugin-</a:t>
            </a:r>
            <a:r>
              <a:rPr lang="en-US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api</a:t>
            </a: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/>
            </a:r>
            <a:b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>@</a:t>
            </a:r>
            <a:r>
              <a:rPr lang="en-US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gambry</a:t>
            </a: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/>
            </a:r>
            <a:b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/>
            </a:r>
            <a:b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>LONDON DRUPAL USER GROUP</a:t>
            </a:r>
            <a:b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</a:br>
            <a:r>
              <a:rPr lang="en-US" dirty="0" err="1" smtClean="0">
                <a:solidFill>
                  <a:srgbClr val="FFFFFF"/>
                </a:solidFill>
                <a:latin typeface="DINPro-Medium"/>
                <a:cs typeface="DINPro-Medium"/>
              </a:rPr>
              <a:t>meetup.com</a:t>
            </a:r>
            <a:r>
              <a:rPr lang="en-US" dirty="0">
                <a:solidFill>
                  <a:srgbClr val="FFFFFF"/>
                </a:solidFill>
                <a:latin typeface="DINPro-Medium"/>
                <a:cs typeface="DINPro-Medium"/>
              </a:rPr>
              <a:t>/London-Drupal-User-Group/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340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arkside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20" y="-72008"/>
            <a:ext cx="13914784" cy="695739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80528" y="-243408"/>
            <a:ext cx="5256584" cy="7272808"/>
          </a:xfrm>
          <a:prstGeom prst="rect">
            <a:avLst/>
          </a:prstGeom>
          <a:gradFill flip="none" rotWithShape="1">
            <a:gsLst>
              <a:gs pos="70000">
                <a:schemeClr val="tx1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476672"/>
            <a:ext cx="5616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BY EXAMPLES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</a:br>
            <a:endParaRPr lang="en-US" sz="3600" dirty="0" smtClean="0">
              <a:solidFill>
                <a:schemeClr val="bg1"/>
              </a:solidFill>
              <a:latin typeface="DINPro-Bold"/>
              <a:cs typeface="DINPro-Bold"/>
            </a:endParaRPr>
          </a:p>
          <a:p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THE QUICKEST WAY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DINPro-Bold"/>
                <a:cs typeface="DINPro-Bold"/>
              </a:rPr>
              <a:t>TO THE DARK SIDE</a:t>
            </a:r>
            <a:endParaRPr lang="en-US" sz="3600" dirty="0">
              <a:solidFill>
                <a:schemeClr val="bg1"/>
              </a:solidFill>
              <a:latin typeface="DINPro-Bold"/>
              <a:cs typeface="DINPro-Bol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3528" y="1052736"/>
            <a:ext cx="2952328" cy="24105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42682" y="3212976"/>
            <a:ext cx="4229318" cy="20822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3528" y="3789040"/>
            <a:ext cx="3960440" cy="1"/>
          </a:xfrm>
          <a:prstGeom prst="line">
            <a:avLst/>
          </a:prstGeom>
          <a:ln w="5715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85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ople-puzzles-origami-orig-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11304784" cy="691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6512" y="0"/>
            <a:ext cx="11334010" cy="6858000"/>
          </a:xfrm>
          <a:prstGeom prst="rect">
            <a:avLst/>
          </a:prstGeom>
          <a:solidFill>
            <a:srgbClr val="000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332656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INPro-Bold"/>
                <a:cs typeface="DINPro-Bold"/>
              </a:rPr>
              <a:t>ENTITY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160744"/>
            <a:ext cx="2320208" cy="5656"/>
          </a:xfrm>
          <a:prstGeom prst="line">
            <a:avLst/>
          </a:prstGeom>
          <a:ln w="7620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5661248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Verveine"/>
                <a:cs typeface="Verveine"/>
              </a:rPr>
              <a:t>Same model, different data</a:t>
            </a:r>
            <a:endParaRPr lang="en-US" sz="4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219133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igami_animal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0"/>
            <a:ext cx="7684895" cy="6858000"/>
          </a:xfrm>
          <a:prstGeom prst="rect">
            <a:avLst/>
          </a:prstGeom>
        </p:spPr>
      </p:pic>
      <p:pic>
        <p:nvPicPr>
          <p:cNvPr id="2" name="Picture 1" descr="origami_animal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83" y="0"/>
            <a:ext cx="76848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6512" y="-27384"/>
            <a:ext cx="11334010" cy="6885384"/>
          </a:xfrm>
          <a:prstGeom prst="rect">
            <a:avLst/>
          </a:prstGeom>
          <a:solidFill>
            <a:srgbClr val="000000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INPro-Bold"/>
                <a:cs typeface="DINPro-Bold"/>
              </a:rPr>
              <a:t>PLUGIN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95544" y="1177937"/>
            <a:ext cx="2376256" cy="36000"/>
          </a:xfrm>
          <a:prstGeom prst="line">
            <a:avLst/>
          </a:prstGeom>
          <a:ln w="76200" cmpd="sng">
            <a:solidFill>
              <a:srgbClr val="FF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512" y="5661248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Verveine"/>
                <a:cs typeface="Verveine"/>
              </a:rPr>
              <a:t>Same “thing” type, different ways</a:t>
            </a:r>
            <a:endParaRPr lang="en-US" sz="44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294060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 TYPES</a:t>
            </a:r>
            <a:br>
              <a:rPr lang="en-US" dirty="0" smtClean="0"/>
            </a:br>
            <a:r>
              <a:rPr lang="en-US" dirty="0" smtClean="0"/>
              <a:t>IN DRUPAL 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2492896"/>
            <a:ext cx="8568952" cy="4104456"/>
          </a:xfrm>
        </p:spPr>
        <p:txBody>
          <a:bodyPr/>
          <a:lstStyle/>
          <a:p>
            <a:r>
              <a:rPr lang="en-US" dirty="0" smtClean="0"/>
              <a:t>Field Formatters</a:t>
            </a:r>
          </a:p>
          <a:p>
            <a:r>
              <a:rPr lang="en-US" dirty="0" smtClean="0"/>
              <a:t>Field Widgets</a:t>
            </a:r>
          </a:p>
          <a:p>
            <a:r>
              <a:rPr lang="en-US" dirty="0" smtClean="0"/>
              <a:t>Block</a:t>
            </a:r>
          </a:p>
          <a:p>
            <a:r>
              <a:rPr lang="en-US" dirty="0" smtClean="0"/>
              <a:t>Migration Source</a:t>
            </a:r>
          </a:p>
          <a:p>
            <a:r>
              <a:rPr lang="en-US" dirty="0" smtClean="0"/>
              <a:t>Migration Destination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Field types, Entity types, Mail back-ends, </a:t>
            </a:r>
            <a:r>
              <a:rPr lang="en-US" dirty="0" smtClean="0"/>
              <a:t>Conditions, </a:t>
            </a:r>
            <a:r>
              <a:rPr lang="en-US" dirty="0"/>
              <a:t>Views filters, Views </a:t>
            </a:r>
            <a:r>
              <a:rPr lang="en-US" dirty="0" smtClean="0"/>
              <a:t>arguments, and </a:t>
            </a:r>
            <a:r>
              <a:rPr lang="en-US" dirty="0"/>
              <a:t>many more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4504" y="1100850"/>
            <a:ext cx="3507416" cy="0"/>
          </a:xfrm>
          <a:prstGeom prst="line">
            <a:avLst/>
          </a:prstGeom>
          <a:ln w="98425" cmpd="sng">
            <a:solidFill>
              <a:srgbClr val="2625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6665" y="1801413"/>
            <a:ext cx="4101319" cy="0"/>
          </a:xfrm>
          <a:prstGeom prst="line">
            <a:avLst/>
          </a:prstGeom>
          <a:ln w="98425" cmpd="sng">
            <a:solidFill>
              <a:srgbClr val="2625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63888" y="2348880"/>
            <a:ext cx="95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veine"/>
                <a:cs typeface="Verveine"/>
              </a:rPr>
              <a:t>Form elements, for fields values input</a:t>
            </a:r>
            <a:endParaRPr lang="en-US" sz="28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3888" y="2780928"/>
            <a:ext cx="95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veine"/>
                <a:cs typeface="Verveine"/>
              </a:rPr>
              <a:t>Html elements, for fields values output</a:t>
            </a:r>
            <a:endParaRPr lang="en-US" sz="28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3888" y="3193812"/>
            <a:ext cx="95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veine"/>
                <a:cs typeface="Verveine"/>
              </a:rPr>
              <a:t>Html blocks, for miscellaneous usage</a:t>
            </a:r>
            <a:endParaRPr lang="en-US" sz="28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3888" y="3625860"/>
            <a:ext cx="95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veine"/>
                <a:cs typeface="Verveine"/>
              </a:rPr>
              <a:t>Different SOURCES to get the data FROM</a:t>
            </a:r>
            <a:endParaRPr lang="en-US" sz="28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3888" y="4057908"/>
            <a:ext cx="95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veine"/>
                <a:cs typeface="Verveine"/>
              </a:rPr>
              <a:t>Different DESTINATIONS to store the data TO</a:t>
            </a:r>
            <a:endParaRPr lang="en-US" sz="2800" dirty="0">
              <a:solidFill>
                <a:schemeClr val="bg1"/>
              </a:solidFill>
              <a:latin typeface="Verveine"/>
              <a:cs typeface="Verveine"/>
            </a:endParaRPr>
          </a:p>
        </p:txBody>
      </p:sp>
    </p:spTree>
    <p:extLst>
      <p:ext uri="{BB962C8B-B14F-4D97-AF65-F5344CB8AC3E}">
        <p14:creationId xmlns:p14="http://schemas.microsoft.com/office/powerpoint/2010/main" val="181932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39552" y="404664"/>
            <a:ext cx="7682161" cy="5332700"/>
            <a:chOff x="0" y="254000"/>
            <a:chExt cx="9144000" cy="6347460"/>
          </a:xfrm>
        </p:grpSpPr>
        <p:sp>
          <p:nvSpPr>
            <p:cNvPr id="7" name="Oval 6"/>
            <p:cNvSpPr/>
            <p:nvPr/>
          </p:nvSpPr>
          <p:spPr>
            <a:xfrm>
              <a:off x="5004048" y="1124744"/>
              <a:ext cx="2520280" cy="25202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979712" y="980728"/>
              <a:ext cx="2664296" cy="27667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627784" y="1700808"/>
              <a:ext cx="1296144" cy="13681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724128" y="1844824"/>
              <a:ext cx="1080120" cy="10801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1200px-TripAdvisor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4000"/>
              <a:ext cx="9144000" cy="634746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539552" y="4365104"/>
            <a:ext cx="7848872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3501008"/>
            <a:ext cx="828092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600" b="1" dirty="0" err="1" smtClean="0">
                <a:latin typeface="Arial"/>
                <a:cs typeface="Arial"/>
              </a:rPr>
              <a:t>cheap</a:t>
            </a:r>
            <a:r>
              <a:rPr lang="en-US" sz="9600" b="1" dirty="0" err="1" smtClean="0">
                <a:solidFill>
                  <a:srgbClr val="15A474"/>
                </a:solidFill>
                <a:latin typeface="Arial"/>
                <a:cs typeface="Arial"/>
              </a:rPr>
              <a:t>advisor</a:t>
            </a:r>
            <a:endParaRPr lang="en-US" sz="9600" b="1" dirty="0">
              <a:solidFill>
                <a:srgbClr val="15A474"/>
              </a:solidFill>
              <a:latin typeface="Arial"/>
              <a:cs typeface="Arial"/>
            </a:endParaRPr>
          </a:p>
          <a:p>
            <a:endParaRPr lang="en-US" sz="1600" b="1" dirty="0">
              <a:solidFill>
                <a:srgbClr val="15A474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5445224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DINPro-Medium"/>
                <a:cs typeface="DINPro-Medium"/>
              </a:rPr>
              <a:t>Brief    	: </a:t>
            </a:r>
            <a:r>
              <a:rPr lang="en-US" b="1" i="1" dirty="0" smtClean="0">
                <a:latin typeface="DINPro-Medium"/>
                <a:cs typeface="DINPro-Medium"/>
              </a:rPr>
              <a:t>Our Start-up needs a system like </a:t>
            </a:r>
            <a:r>
              <a:rPr lang="en-US" b="1" i="1" dirty="0" err="1" smtClean="0">
                <a:latin typeface="DINPro-Medium"/>
                <a:cs typeface="DINPro-Medium"/>
              </a:rPr>
              <a:t>TripAdvisor</a:t>
            </a:r>
            <a:r>
              <a:rPr lang="en-US" b="1" i="1" dirty="0" smtClean="0">
                <a:latin typeface="DINPro-Medium"/>
                <a:cs typeface="DINPro-Medium"/>
              </a:rPr>
              <a:t> </a:t>
            </a:r>
          </a:p>
          <a:p>
            <a:r>
              <a:rPr lang="en-US" b="1" dirty="0" smtClean="0">
                <a:latin typeface="DINPro-Medium"/>
                <a:cs typeface="DINPro-Medium"/>
              </a:rPr>
              <a:t>Budget	: </a:t>
            </a:r>
            <a:r>
              <a:rPr lang="en-US" b="1" i="1" dirty="0" smtClean="0">
                <a:latin typeface="DINPro-Medium"/>
                <a:cs typeface="DINPro-Medium"/>
              </a:rPr>
              <a:t>£ 200</a:t>
            </a:r>
          </a:p>
          <a:p>
            <a:r>
              <a:rPr lang="en-US" b="1" dirty="0" smtClean="0">
                <a:latin typeface="DINPro-Medium"/>
                <a:cs typeface="DINPro-Medium"/>
              </a:rPr>
              <a:t>Deadline: </a:t>
            </a:r>
            <a:r>
              <a:rPr lang="en-US" b="1" i="1" dirty="0" smtClean="0">
                <a:latin typeface="DINPro-Medium"/>
                <a:cs typeface="DINPro-Medium"/>
              </a:rPr>
              <a:t>Yesterday</a:t>
            </a:r>
            <a:endParaRPr lang="en-US" b="1" i="1" dirty="0">
              <a:latin typeface="DINPro-Medium"/>
              <a:cs typeface="DINPro-Medium"/>
            </a:endParaRPr>
          </a:p>
        </p:txBody>
      </p:sp>
    </p:spTree>
    <p:extLst>
      <p:ext uri="{BB962C8B-B14F-4D97-AF65-F5344CB8AC3E}">
        <p14:creationId xmlns:p14="http://schemas.microsoft.com/office/powerpoint/2010/main" val="24599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6214" y="2710036"/>
            <a:ext cx="2951610" cy="1943100"/>
          </a:xfrm>
        </p:spPr>
        <p:txBody>
          <a:bodyPr/>
          <a:lstStyle/>
          <a:p>
            <a:r>
              <a:rPr lang="en-US" dirty="0" smtClean="0"/>
              <a:t>PLUGIN API</a:t>
            </a:r>
          </a:p>
          <a:p>
            <a:r>
              <a:rPr lang="en-US" dirty="0" smtClean="0"/>
              <a:t>AT THE RESCUE!</a:t>
            </a:r>
            <a:endParaRPr lang="en-US" dirty="0"/>
          </a:p>
        </p:txBody>
      </p:sp>
      <p:pic>
        <p:nvPicPr>
          <p:cNvPr id="11" name="Picture 10" descr="TripAdvisor__Read_Reviews__Compare_Prices___Boo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5" b="6885"/>
          <a:stretch/>
        </p:blipFill>
        <p:spPr>
          <a:xfrm>
            <a:off x="2879510" y="1134228"/>
            <a:ext cx="6446702" cy="2843414"/>
          </a:xfrm>
          <a:prstGeom prst="rect">
            <a:avLst/>
          </a:prstGeom>
        </p:spPr>
      </p:pic>
      <p:pic>
        <p:nvPicPr>
          <p:cNvPr id="12" name="Picture 11" descr="weather_-_Google_Searc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" t="-2120" r="1576" b="48711"/>
          <a:stretch/>
        </p:blipFill>
        <p:spPr>
          <a:xfrm>
            <a:off x="2843808" y="3933056"/>
            <a:ext cx="4171693" cy="1656184"/>
          </a:xfrm>
          <a:prstGeom prst="rect">
            <a:avLst/>
          </a:prstGeom>
        </p:spPr>
      </p:pic>
      <p:pic>
        <p:nvPicPr>
          <p:cNvPr id="13" name="Picture 12" descr="london_restaurants_-_Google_Searc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/>
          <a:stretch/>
        </p:blipFill>
        <p:spPr>
          <a:xfrm>
            <a:off x="6948264" y="4005064"/>
            <a:ext cx="2497067" cy="1512168"/>
          </a:xfrm>
          <a:prstGeom prst="rect">
            <a:avLst/>
          </a:prstGeom>
        </p:spPr>
      </p:pic>
      <p:pic>
        <p:nvPicPr>
          <p:cNvPr id="20" name="Picture 19" descr="cheap-advisor-logo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r="13182" b="38933"/>
          <a:stretch/>
        </p:blipFill>
        <p:spPr>
          <a:xfrm>
            <a:off x="3131840" y="1268760"/>
            <a:ext cx="104725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6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04664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DINPro-Bold"/>
                <a:cs typeface="DINPro-Bold"/>
              </a:rPr>
              <a:t>PLUGIN TYPE</a:t>
            </a:r>
            <a:endParaRPr lang="en-US" sz="6000" dirty="0">
              <a:latin typeface="DINPro-Bold"/>
              <a:cs typeface="DINPro-Bol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552" y="1340768"/>
            <a:ext cx="4680256" cy="0"/>
          </a:xfrm>
          <a:prstGeom prst="line">
            <a:avLst/>
          </a:prstGeom>
          <a:ln w="76200" cmpd="sng">
            <a:solidFill>
              <a:srgbClr val="FA03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3212975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DINPro-Medium"/>
                <a:cs typeface="DINPro-Medium"/>
              </a:rPr>
              <a:t>Its plugins: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Receive a city name as argument</a:t>
            </a:r>
          </a:p>
          <a:p>
            <a:pPr marL="457200" indent="-457200">
              <a:buClr>
                <a:srgbClr val="FA0352"/>
              </a:buClr>
              <a:buFont typeface="Arial"/>
              <a:buChar char="•"/>
            </a:pPr>
            <a:r>
              <a:rPr lang="en-US" sz="2800" dirty="0" smtClean="0">
                <a:latin typeface="DINPro-Medium"/>
                <a:cs typeface="DINPro-Medium"/>
              </a:rPr>
              <a:t>Build widgets with info about the city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84482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Verveine"/>
                <a:cs typeface="Verveine"/>
              </a:rPr>
              <a:t>CityWidget</a:t>
            </a:r>
            <a:endParaRPr lang="en-US" sz="7200" dirty="0">
              <a:latin typeface="Verveine"/>
              <a:cs typeface="Verveine"/>
            </a:endParaRPr>
          </a:p>
        </p:txBody>
      </p:sp>
      <p:pic>
        <p:nvPicPr>
          <p:cNvPr id="3" name="Picture 2" descr="plu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30120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</TotalTime>
  <Words>1228</Words>
  <Application>Microsoft Macintosh PowerPoint</Application>
  <PresentationFormat>On-screen Show (4:3)</PresentationFormat>
  <Paragraphs>258</Paragraphs>
  <Slides>25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PLUGIN API</vt:lpstr>
      <vt:lpstr>PowerPoint Presentation</vt:lpstr>
      <vt:lpstr>PowerPoint Presentation</vt:lpstr>
      <vt:lpstr>PowerPoint Presentation</vt:lpstr>
      <vt:lpstr>PowerPoint Presentation</vt:lpstr>
      <vt:lpstr>PLUGIN TYPES IN DRUPAL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Manifesto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Manifesto (July 2016)</dc:title>
  <dc:subject>Proposal Template</dc:subject>
  <dc:creator>Farshad Qasim</dc:creator>
  <cp:lastModifiedBy>Gabriele Maira</cp:lastModifiedBy>
  <cp:revision>218</cp:revision>
  <dcterms:created xsi:type="dcterms:W3CDTF">2016-07-02T12:56:06Z</dcterms:created>
  <dcterms:modified xsi:type="dcterms:W3CDTF">2018-03-04T13:16:41Z</dcterms:modified>
  <cp:category>Digital Technology</cp:category>
</cp:coreProperties>
</file>